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44" r:id="rId4"/>
  </p:sldMasterIdLst>
  <p:notesMasterIdLst>
    <p:notesMasterId r:id="rId62"/>
  </p:notesMasterIdLst>
  <p:sldIdLst>
    <p:sldId id="256" r:id="rId5"/>
    <p:sldId id="432" r:id="rId6"/>
    <p:sldId id="322" r:id="rId7"/>
    <p:sldId id="422" r:id="rId8"/>
    <p:sldId id="350" r:id="rId9"/>
    <p:sldId id="423" r:id="rId10"/>
    <p:sldId id="354" r:id="rId11"/>
    <p:sldId id="355" r:id="rId12"/>
    <p:sldId id="356" r:id="rId13"/>
    <p:sldId id="357" r:id="rId14"/>
    <p:sldId id="358" r:id="rId15"/>
    <p:sldId id="359" r:id="rId16"/>
    <p:sldId id="360" r:id="rId17"/>
    <p:sldId id="361" r:id="rId18"/>
    <p:sldId id="362" r:id="rId19"/>
    <p:sldId id="363" r:id="rId20"/>
    <p:sldId id="364" r:id="rId21"/>
    <p:sldId id="366" r:id="rId22"/>
    <p:sldId id="367" r:id="rId23"/>
    <p:sldId id="368" r:id="rId24"/>
    <p:sldId id="369" r:id="rId25"/>
    <p:sldId id="370" r:id="rId26"/>
    <p:sldId id="371" r:id="rId27"/>
    <p:sldId id="372"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431" r:id="rId46"/>
    <p:sldId id="391" r:id="rId47"/>
    <p:sldId id="392" r:id="rId48"/>
    <p:sldId id="393" r:id="rId49"/>
    <p:sldId id="394" r:id="rId50"/>
    <p:sldId id="395" r:id="rId51"/>
    <p:sldId id="396" r:id="rId52"/>
    <p:sldId id="398" r:id="rId53"/>
    <p:sldId id="399" r:id="rId54"/>
    <p:sldId id="400" r:id="rId55"/>
    <p:sldId id="403" r:id="rId56"/>
    <p:sldId id="402" r:id="rId57"/>
    <p:sldId id="401" r:id="rId58"/>
    <p:sldId id="404" r:id="rId59"/>
    <p:sldId id="397" r:id="rId60"/>
    <p:sldId id="405" r:id="rId6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618"/>
    <a:srgbClr val="00B0F0"/>
    <a:srgbClr val="20B6C5"/>
    <a:srgbClr val="00ACDC"/>
    <a:srgbClr val="F15922"/>
    <a:srgbClr val="F7F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660"/>
  </p:normalViewPr>
  <p:slideViewPr>
    <p:cSldViewPr snapToGrid="0">
      <p:cViewPr varScale="1">
        <p:scale>
          <a:sx n="111" d="100"/>
          <a:sy n="111" d="100"/>
        </p:scale>
        <p:origin x="4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99924-2DB7-4FEE-9844-847FFBE7464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2E8452A3-6B58-42F2-A4CE-652E0E681934}" type="pres">
      <dgm:prSet presAssocID="{AB899924-2DB7-4FEE-9844-847FFBE74641}" presName="linear" presStyleCnt="0">
        <dgm:presLayoutVars>
          <dgm:dir/>
          <dgm:resizeHandles val="exact"/>
        </dgm:presLayoutVars>
      </dgm:prSet>
      <dgm:spPr/>
    </dgm:pt>
  </dgm:ptLst>
  <dgm:cxnLst>
    <dgm:cxn modelId="{FDBB88A3-8A6A-4DFA-A014-74B939CA49A0}" type="presOf" srcId="{AB899924-2DB7-4FEE-9844-847FFBE74641}" destId="{2E8452A3-6B58-42F2-A4CE-652E0E681934}"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2CFBE-13C0-48AE-BCDF-304D4D6F3540}"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94884A78-0501-4E26-BB37-8CD34D4A7896}">
      <dgm:prSet phldrT="[Text]" custT="1"/>
      <dgm:spPr>
        <a:solidFill>
          <a:srgbClr val="E76618"/>
        </a:solidFill>
      </dgm:spPr>
      <dgm:t>
        <a:bodyPr/>
        <a:lstStyle/>
        <a:p>
          <a:r>
            <a:rPr lang="en-US" sz="4800" dirty="0"/>
            <a:t>Medicare Parts C &amp; D High Risk Areas *</a:t>
          </a:r>
        </a:p>
      </dgm:t>
    </dgm:pt>
    <dgm:pt modelId="{AC2DE0F3-E772-4103-83E7-1B40134D1668}" type="parTrans" cxnId="{1310D618-DD60-483B-B334-CF29A8BD5BB6}">
      <dgm:prSet/>
      <dgm:spPr/>
      <dgm:t>
        <a:bodyPr/>
        <a:lstStyle/>
        <a:p>
          <a:endParaRPr lang="en-US"/>
        </a:p>
      </dgm:t>
    </dgm:pt>
    <dgm:pt modelId="{2A697EFE-2C3A-42CD-9231-CC5DC0D78AF7}" type="sibTrans" cxnId="{1310D618-DD60-483B-B334-CF29A8BD5BB6}">
      <dgm:prSet/>
      <dgm:spPr/>
      <dgm:t>
        <a:bodyPr/>
        <a:lstStyle/>
        <a:p>
          <a:endParaRPr lang="en-US"/>
        </a:p>
      </dgm:t>
    </dgm:pt>
    <dgm:pt modelId="{F892CB0A-3ACB-4421-963E-CA1C1DC90B97}">
      <dgm:prSet phldrT="[Text]" custT="1"/>
      <dgm:spPr>
        <a:solidFill>
          <a:srgbClr val="00B0F0"/>
        </a:solidFill>
      </dgm:spPr>
      <dgm:t>
        <a:bodyPr/>
        <a:lstStyle/>
        <a:p>
          <a:r>
            <a:rPr lang="en-US" sz="1050" dirty="0"/>
            <a:t>Credentialing</a:t>
          </a:r>
        </a:p>
      </dgm:t>
    </dgm:pt>
    <dgm:pt modelId="{FCEFD5B4-3738-4C5D-B55C-7817D4EECD6E}" type="parTrans" cxnId="{C452537E-039A-4341-BD85-CE178980EA64}">
      <dgm:prSet/>
      <dgm:spPr/>
      <dgm:t>
        <a:bodyPr/>
        <a:lstStyle/>
        <a:p>
          <a:endParaRPr lang="en-US"/>
        </a:p>
      </dgm:t>
    </dgm:pt>
    <dgm:pt modelId="{718A9393-CF7C-4C70-9E68-4553A966640D}" type="sibTrans" cxnId="{C452537E-039A-4341-BD85-CE178980EA64}">
      <dgm:prSet/>
      <dgm:spPr/>
      <dgm:t>
        <a:bodyPr/>
        <a:lstStyle/>
        <a:p>
          <a:endParaRPr lang="en-US"/>
        </a:p>
      </dgm:t>
    </dgm:pt>
    <dgm:pt modelId="{D195CA79-1435-4DA2-8E16-B3998A2A0D34}">
      <dgm:prSet phldrT="[Text]" custT="1"/>
      <dgm:spPr/>
      <dgm:t>
        <a:bodyPr/>
        <a:lstStyle/>
        <a:p>
          <a:r>
            <a:rPr lang="en-US" sz="1000" dirty="0"/>
            <a:t>Formulary Administration</a:t>
          </a:r>
        </a:p>
      </dgm:t>
    </dgm:pt>
    <dgm:pt modelId="{713B31D3-E6C5-4C3A-9080-F6F96EDBEB61}" type="parTrans" cxnId="{C397D5FD-48E1-4509-9CCA-A6B05588ECA2}">
      <dgm:prSet/>
      <dgm:spPr/>
      <dgm:t>
        <a:bodyPr/>
        <a:lstStyle/>
        <a:p>
          <a:endParaRPr lang="en-US"/>
        </a:p>
      </dgm:t>
    </dgm:pt>
    <dgm:pt modelId="{2220DC08-D84C-4042-88C8-16D636AABEF9}" type="sibTrans" cxnId="{C397D5FD-48E1-4509-9CCA-A6B05588ECA2}">
      <dgm:prSet/>
      <dgm:spPr/>
      <dgm:t>
        <a:bodyPr/>
        <a:lstStyle/>
        <a:p>
          <a:endParaRPr lang="en-US"/>
        </a:p>
      </dgm:t>
    </dgm:pt>
    <dgm:pt modelId="{53866ECA-7358-4BF8-8B6A-739AD0B6FB65}">
      <dgm:prSet phldrT="[Text]" custT="1"/>
      <dgm:spPr/>
      <dgm:t>
        <a:bodyPr/>
        <a:lstStyle/>
        <a:p>
          <a:r>
            <a:rPr lang="en-US" sz="1200" dirty="0"/>
            <a:t>Quality of Care</a:t>
          </a:r>
        </a:p>
      </dgm:t>
    </dgm:pt>
    <dgm:pt modelId="{F77AD4C8-7427-47E2-9B4F-A1341AE6A6E4}" type="parTrans" cxnId="{4B9073B9-293B-4D3A-8B25-73912DFAC9C3}">
      <dgm:prSet/>
      <dgm:spPr/>
      <dgm:t>
        <a:bodyPr/>
        <a:lstStyle/>
        <a:p>
          <a:endParaRPr lang="en-US"/>
        </a:p>
      </dgm:t>
    </dgm:pt>
    <dgm:pt modelId="{7FD4486A-ED4C-46EB-A266-4F61D1A2E588}" type="sibTrans" cxnId="{4B9073B9-293B-4D3A-8B25-73912DFAC9C3}">
      <dgm:prSet/>
      <dgm:spPr/>
      <dgm:t>
        <a:bodyPr/>
        <a:lstStyle/>
        <a:p>
          <a:endParaRPr lang="en-US"/>
        </a:p>
      </dgm:t>
    </dgm:pt>
    <dgm:pt modelId="{79BAC2DC-CC13-4E0F-A502-BCA54596D6A4}">
      <dgm:prSet phldrT="[Text]" custT="1"/>
      <dgm:spPr/>
      <dgm:t>
        <a:bodyPr/>
        <a:lstStyle/>
        <a:p>
          <a:r>
            <a:rPr lang="en-US" sz="900" dirty="0"/>
            <a:t>Documentation Requirements</a:t>
          </a:r>
        </a:p>
      </dgm:t>
    </dgm:pt>
    <dgm:pt modelId="{7CF0E9AB-3937-44E5-BBE4-C245419A3D92}" type="parTrans" cxnId="{D1617B06-CEEF-447C-8D7E-F21260F8895E}">
      <dgm:prSet/>
      <dgm:spPr/>
      <dgm:t>
        <a:bodyPr/>
        <a:lstStyle/>
        <a:p>
          <a:endParaRPr lang="en-US"/>
        </a:p>
      </dgm:t>
    </dgm:pt>
    <dgm:pt modelId="{E03EBF97-3A49-4D6F-BAAC-23E8638A6B26}" type="sibTrans" cxnId="{D1617B06-CEEF-447C-8D7E-F21260F8895E}">
      <dgm:prSet/>
      <dgm:spPr/>
      <dgm:t>
        <a:bodyPr/>
        <a:lstStyle/>
        <a:p>
          <a:endParaRPr lang="en-US"/>
        </a:p>
      </dgm:t>
    </dgm:pt>
    <dgm:pt modelId="{CB52B1FC-0AAC-4C06-A72D-3A0BA9814F88}">
      <dgm:prSet phldrT="[Text]" custT="1"/>
      <dgm:spPr/>
      <dgm:t>
        <a:bodyPr/>
        <a:lstStyle/>
        <a:p>
          <a:r>
            <a:rPr lang="en-US" sz="1200" dirty="0"/>
            <a:t>Agent / Broker</a:t>
          </a:r>
        </a:p>
      </dgm:t>
    </dgm:pt>
    <dgm:pt modelId="{E6CD1F3A-4109-40F6-AE5D-B43C211D7DB0}" type="parTrans" cxnId="{700E97FD-805B-4CAD-AA56-339CDAF834C0}">
      <dgm:prSet/>
      <dgm:spPr/>
      <dgm:t>
        <a:bodyPr/>
        <a:lstStyle/>
        <a:p>
          <a:endParaRPr lang="en-US"/>
        </a:p>
      </dgm:t>
    </dgm:pt>
    <dgm:pt modelId="{82D2B659-14A7-40AD-BEB2-9B23663BF0C7}" type="sibTrans" cxnId="{700E97FD-805B-4CAD-AA56-339CDAF834C0}">
      <dgm:prSet/>
      <dgm:spPr/>
      <dgm:t>
        <a:bodyPr/>
        <a:lstStyle/>
        <a:p>
          <a:endParaRPr lang="en-US"/>
        </a:p>
      </dgm:t>
    </dgm:pt>
    <dgm:pt modelId="{3AFF67E2-569A-4664-B87D-B9904E17BBD7}">
      <dgm:prSet phldrT="[Text]" custT="1"/>
      <dgm:spPr/>
      <dgm:t>
        <a:bodyPr/>
        <a:lstStyle/>
        <a:p>
          <a:r>
            <a:rPr lang="en-US" sz="1200" dirty="0"/>
            <a:t>Beneficiary Notices</a:t>
          </a:r>
        </a:p>
      </dgm:t>
    </dgm:pt>
    <dgm:pt modelId="{0E1A762C-E7A9-44B6-85B8-60035EA9B032}" type="parTrans" cxnId="{7A630C20-84D1-432C-A6BA-C32C33E0AF5E}">
      <dgm:prSet/>
      <dgm:spPr/>
      <dgm:t>
        <a:bodyPr/>
        <a:lstStyle/>
        <a:p>
          <a:endParaRPr lang="en-US"/>
        </a:p>
      </dgm:t>
    </dgm:pt>
    <dgm:pt modelId="{73EC253E-F3BD-4C7A-AB5F-0187FEAF9B81}" type="sibTrans" cxnId="{7A630C20-84D1-432C-A6BA-C32C33E0AF5E}">
      <dgm:prSet/>
      <dgm:spPr/>
      <dgm:t>
        <a:bodyPr/>
        <a:lstStyle/>
        <a:p>
          <a:endParaRPr lang="en-US"/>
        </a:p>
      </dgm:t>
    </dgm:pt>
    <dgm:pt modelId="{4F41B5BF-EBE6-46EF-BE4C-EE952D40A7CF}">
      <dgm:prSet phldrT="[Text]" custT="1"/>
      <dgm:spPr/>
      <dgm:t>
        <a:bodyPr/>
        <a:lstStyle/>
        <a:p>
          <a:r>
            <a:rPr lang="en-US" sz="1200" dirty="0"/>
            <a:t>Conflicts of Interest</a:t>
          </a:r>
        </a:p>
        <a:p>
          <a:r>
            <a:rPr lang="en-US" sz="1200" dirty="0"/>
            <a:t>Financial Incentives</a:t>
          </a:r>
        </a:p>
      </dgm:t>
    </dgm:pt>
    <dgm:pt modelId="{1BD89582-91F1-456C-BF83-AD37D0C58216}" type="parTrans" cxnId="{EA6EEF24-DA68-4300-8DA9-084F50273FF8}">
      <dgm:prSet/>
      <dgm:spPr/>
      <dgm:t>
        <a:bodyPr/>
        <a:lstStyle/>
        <a:p>
          <a:endParaRPr lang="en-US"/>
        </a:p>
      </dgm:t>
    </dgm:pt>
    <dgm:pt modelId="{55F22F57-2AF9-4B81-B93F-6688C4995450}" type="sibTrans" cxnId="{EA6EEF24-DA68-4300-8DA9-084F50273FF8}">
      <dgm:prSet/>
      <dgm:spPr/>
      <dgm:t>
        <a:bodyPr/>
        <a:lstStyle/>
        <a:p>
          <a:endParaRPr lang="en-US"/>
        </a:p>
      </dgm:t>
    </dgm:pt>
    <dgm:pt modelId="{4A730F99-F267-4C87-AF6E-E913ADC84B16}">
      <dgm:prSet phldrT="[Text]" custT="1"/>
      <dgm:spPr/>
      <dgm:t>
        <a:bodyPr/>
        <a:lstStyle/>
        <a:p>
          <a:pPr algn="ctr"/>
          <a:r>
            <a:rPr lang="en-US" sz="1200" dirty="0"/>
            <a:t>Marketing &amp; Enrollment</a:t>
          </a:r>
        </a:p>
      </dgm:t>
    </dgm:pt>
    <dgm:pt modelId="{01455A54-6261-442D-A447-075EE6F2B310}" type="parTrans" cxnId="{6D8E4C4A-040E-49CA-BE6D-5C456C30DB38}">
      <dgm:prSet/>
      <dgm:spPr/>
      <dgm:t>
        <a:bodyPr/>
        <a:lstStyle/>
        <a:p>
          <a:endParaRPr lang="en-US"/>
        </a:p>
      </dgm:t>
    </dgm:pt>
    <dgm:pt modelId="{3CFEA3E9-C7A9-4A47-AF0D-BA7956D06226}" type="sibTrans" cxnId="{6D8E4C4A-040E-49CA-BE6D-5C456C30DB38}">
      <dgm:prSet/>
      <dgm:spPr/>
      <dgm:t>
        <a:bodyPr/>
        <a:lstStyle/>
        <a:p>
          <a:endParaRPr lang="en-US"/>
        </a:p>
      </dgm:t>
    </dgm:pt>
    <dgm:pt modelId="{99C466E8-FE56-4A3D-B28E-0DFA698A8252}">
      <dgm:prSet phldrT="[Text]" custT="1"/>
      <dgm:spPr/>
      <dgm:t>
        <a:bodyPr/>
        <a:lstStyle/>
        <a:p>
          <a:r>
            <a:rPr lang="en-US" sz="1200" dirty="0"/>
            <a:t>HIPAA</a:t>
          </a:r>
        </a:p>
      </dgm:t>
    </dgm:pt>
    <dgm:pt modelId="{B785E45B-DBC2-40A7-8642-D497364FD528}" type="parTrans" cxnId="{AD666B0D-50F6-473A-A427-6291EB9940BA}">
      <dgm:prSet/>
      <dgm:spPr/>
      <dgm:t>
        <a:bodyPr/>
        <a:lstStyle/>
        <a:p>
          <a:endParaRPr lang="en-US"/>
        </a:p>
      </dgm:t>
    </dgm:pt>
    <dgm:pt modelId="{78A05BF6-AE47-4484-B8FC-FA259C2B1C42}" type="sibTrans" cxnId="{AD666B0D-50F6-473A-A427-6291EB9940BA}">
      <dgm:prSet/>
      <dgm:spPr/>
      <dgm:t>
        <a:bodyPr/>
        <a:lstStyle/>
        <a:p>
          <a:endParaRPr lang="en-US"/>
        </a:p>
      </dgm:t>
    </dgm:pt>
    <dgm:pt modelId="{074D9AF3-EBE9-40E4-A79A-F1EF8B288D47}">
      <dgm:prSet phldrT="[Text]" custT="1"/>
      <dgm:spPr/>
      <dgm:t>
        <a:bodyPr/>
        <a:lstStyle/>
        <a:p>
          <a:r>
            <a:rPr lang="en-US" sz="1200" dirty="0"/>
            <a:t>Ethics</a:t>
          </a:r>
        </a:p>
      </dgm:t>
    </dgm:pt>
    <dgm:pt modelId="{4B25521A-13BE-4CCA-B1A1-F97F5136946D}" type="parTrans" cxnId="{92E8F605-6084-4E9A-B26A-BB72C50E7ABC}">
      <dgm:prSet/>
      <dgm:spPr/>
      <dgm:t>
        <a:bodyPr/>
        <a:lstStyle/>
        <a:p>
          <a:endParaRPr lang="en-US"/>
        </a:p>
      </dgm:t>
    </dgm:pt>
    <dgm:pt modelId="{4FC1A568-E0ED-492C-B913-2FA656038C2B}" type="sibTrans" cxnId="{92E8F605-6084-4E9A-B26A-BB72C50E7ABC}">
      <dgm:prSet/>
      <dgm:spPr/>
      <dgm:t>
        <a:bodyPr/>
        <a:lstStyle/>
        <a:p>
          <a:endParaRPr lang="en-US"/>
        </a:p>
      </dgm:t>
    </dgm:pt>
    <dgm:pt modelId="{B32215BB-9D9F-4430-9CF9-DCEC2B1EBB4C}">
      <dgm:prSet phldrT="[Text]" custT="1"/>
      <dgm:spPr/>
      <dgm:t>
        <a:bodyPr/>
        <a:lstStyle/>
        <a:p>
          <a:r>
            <a:rPr lang="en-US" sz="1200" dirty="0"/>
            <a:t>Claims Processing</a:t>
          </a:r>
        </a:p>
      </dgm:t>
    </dgm:pt>
    <dgm:pt modelId="{B7680C45-0CE2-4FEF-B6F2-FF4ABB562449}" type="parTrans" cxnId="{5E6444F0-BD46-43CE-AE49-722C2F0A2D6B}">
      <dgm:prSet/>
      <dgm:spPr/>
      <dgm:t>
        <a:bodyPr/>
        <a:lstStyle/>
        <a:p>
          <a:endParaRPr lang="en-US"/>
        </a:p>
      </dgm:t>
    </dgm:pt>
    <dgm:pt modelId="{A0BAD6A7-9140-405E-BED6-1F0834441743}" type="sibTrans" cxnId="{5E6444F0-BD46-43CE-AE49-722C2F0A2D6B}">
      <dgm:prSet/>
      <dgm:spPr/>
      <dgm:t>
        <a:bodyPr/>
        <a:lstStyle/>
        <a:p>
          <a:endParaRPr lang="en-US"/>
        </a:p>
      </dgm:t>
    </dgm:pt>
    <dgm:pt modelId="{9E97D109-DB68-45A6-918B-EBBAD8A3CEDE}">
      <dgm:prSet phldrT="[Text]" custT="1"/>
      <dgm:spPr/>
      <dgm:t>
        <a:bodyPr/>
        <a:lstStyle/>
        <a:p>
          <a:r>
            <a:rPr lang="en-US" sz="1200" dirty="0"/>
            <a:t>Appeals &amp; Grievance Review</a:t>
          </a:r>
        </a:p>
      </dgm:t>
    </dgm:pt>
    <dgm:pt modelId="{BA3098FA-4D5B-4E54-84B4-00AF58126ABC}" type="parTrans" cxnId="{D01DF164-A8A6-49CE-A6F4-8DAF868B197B}">
      <dgm:prSet/>
      <dgm:spPr/>
      <dgm:t>
        <a:bodyPr/>
        <a:lstStyle/>
        <a:p>
          <a:endParaRPr lang="en-US"/>
        </a:p>
      </dgm:t>
    </dgm:pt>
    <dgm:pt modelId="{FF8D5A83-50CD-42B7-9999-1F3675632B42}" type="sibTrans" cxnId="{D01DF164-A8A6-49CE-A6F4-8DAF868B197B}">
      <dgm:prSet/>
      <dgm:spPr/>
      <dgm:t>
        <a:bodyPr/>
        <a:lstStyle/>
        <a:p>
          <a:endParaRPr lang="en-US"/>
        </a:p>
      </dgm:t>
    </dgm:pt>
    <dgm:pt modelId="{C7895F73-8AB1-47E8-8CDB-C36D088F2CB4}" type="pres">
      <dgm:prSet presAssocID="{5082CFBE-13C0-48AE-BCDF-304D4D6F3540}" presName="Name0" presStyleCnt="0">
        <dgm:presLayoutVars>
          <dgm:chPref val="1"/>
          <dgm:dir/>
          <dgm:animOne val="branch"/>
          <dgm:animLvl val="lvl"/>
          <dgm:resizeHandles/>
        </dgm:presLayoutVars>
      </dgm:prSet>
      <dgm:spPr/>
    </dgm:pt>
    <dgm:pt modelId="{D7F6A6BD-94B0-4742-9235-280FF35FA57D}" type="pres">
      <dgm:prSet presAssocID="{94884A78-0501-4E26-BB37-8CD34D4A7896}" presName="vertOne" presStyleCnt="0"/>
      <dgm:spPr/>
    </dgm:pt>
    <dgm:pt modelId="{E260948E-53DE-4FF3-A820-EEDF3F328C27}" type="pres">
      <dgm:prSet presAssocID="{94884A78-0501-4E26-BB37-8CD34D4A7896}" presName="txOne" presStyleLbl="node0" presStyleIdx="0" presStyleCnt="1">
        <dgm:presLayoutVars>
          <dgm:chPref val="3"/>
        </dgm:presLayoutVars>
      </dgm:prSet>
      <dgm:spPr/>
    </dgm:pt>
    <dgm:pt modelId="{AD66E51D-EA27-4E06-9C3C-FF162036737F}" type="pres">
      <dgm:prSet presAssocID="{94884A78-0501-4E26-BB37-8CD34D4A7896}" presName="parTransOne" presStyleCnt="0"/>
      <dgm:spPr/>
    </dgm:pt>
    <dgm:pt modelId="{C57F46F9-33A5-4354-8E5D-BEA6DE7B0629}" type="pres">
      <dgm:prSet presAssocID="{94884A78-0501-4E26-BB37-8CD34D4A7896}" presName="horzOne" presStyleCnt="0"/>
      <dgm:spPr/>
    </dgm:pt>
    <dgm:pt modelId="{66D50584-14A2-4466-8E0C-E9485CF30ED9}" type="pres">
      <dgm:prSet presAssocID="{F892CB0A-3ACB-4421-963E-CA1C1DC90B97}" presName="vertTwo" presStyleCnt="0"/>
      <dgm:spPr/>
    </dgm:pt>
    <dgm:pt modelId="{C14DDDA4-9B53-40D8-A2A8-E2733D5B8395}" type="pres">
      <dgm:prSet presAssocID="{F892CB0A-3ACB-4421-963E-CA1C1DC90B97}" presName="txTwo" presStyleLbl="node2" presStyleIdx="0" presStyleCnt="12">
        <dgm:presLayoutVars>
          <dgm:chPref val="3"/>
        </dgm:presLayoutVars>
      </dgm:prSet>
      <dgm:spPr/>
    </dgm:pt>
    <dgm:pt modelId="{4F26E5F5-BFBA-48F8-9DFE-745B60D58EC1}" type="pres">
      <dgm:prSet presAssocID="{F892CB0A-3ACB-4421-963E-CA1C1DC90B97}" presName="horzTwo" presStyleCnt="0"/>
      <dgm:spPr/>
    </dgm:pt>
    <dgm:pt modelId="{65E88DAE-D123-445F-911D-03A92403FF1F}" type="pres">
      <dgm:prSet presAssocID="{718A9393-CF7C-4C70-9E68-4553A966640D}" presName="sibSpaceTwo" presStyleCnt="0"/>
      <dgm:spPr/>
    </dgm:pt>
    <dgm:pt modelId="{F89E0736-9837-40FB-8AC8-D0120044AE36}" type="pres">
      <dgm:prSet presAssocID="{9E97D109-DB68-45A6-918B-EBBAD8A3CEDE}" presName="vertTwo" presStyleCnt="0"/>
      <dgm:spPr/>
    </dgm:pt>
    <dgm:pt modelId="{C69475FE-42C0-4A45-A602-3BB875C57FF0}" type="pres">
      <dgm:prSet presAssocID="{9E97D109-DB68-45A6-918B-EBBAD8A3CEDE}" presName="txTwo" presStyleLbl="node2" presStyleIdx="1" presStyleCnt="12">
        <dgm:presLayoutVars>
          <dgm:chPref val="3"/>
        </dgm:presLayoutVars>
      </dgm:prSet>
      <dgm:spPr/>
    </dgm:pt>
    <dgm:pt modelId="{73C99368-8356-4BC5-BDB5-ED3F98B4E761}" type="pres">
      <dgm:prSet presAssocID="{9E97D109-DB68-45A6-918B-EBBAD8A3CEDE}" presName="horzTwo" presStyleCnt="0"/>
      <dgm:spPr/>
    </dgm:pt>
    <dgm:pt modelId="{0F2EBFFE-F893-4727-87BD-F489D7021E52}" type="pres">
      <dgm:prSet presAssocID="{FF8D5A83-50CD-42B7-9999-1F3675632B42}" presName="sibSpaceTwo" presStyleCnt="0"/>
      <dgm:spPr/>
    </dgm:pt>
    <dgm:pt modelId="{B26C9274-EA36-45A0-A6BF-2982D6DF4E02}" type="pres">
      <dgm:prSet presAssocID="{B32215BB-9D9F-4430-9CF9-DCEC2B1EBB4C}" presName="vertTwo" presStyleCnt="0"/>
      <dgm:spPr/>
    </dgm:pt>
    <dgm:pt modelId="{16E6EB07-1B96-48AA-878F-176C4CA3399E}" type="pres">
      <dgm:prSet presAssocID="{B32215BB-9D9F-4430-9CF9-DCEC2B1EBB4C}" presName="txTwo" presStyleLbl="node2" presStyleIdx="2" presStyleCnt="12">
        <dgm:presLayoutVars>
          <dgm:chPref val="3"/>
        </dgm:presLayoutVars>
      </dgm:prSet>
      <dgm:spPr/>
    </dgm:pt>
    <dgm:pt modelId="{84DDE04D-135D-4A8B-8BB1-59920BAA533E}" type="pres">
      <dgm:prSet presAssocID="{B32215BB-9D9F-4430-9CF9-DCEC2B1EBB4C}" presName="horzTwo" presStyleCnt="0"/>
      <dgm:spPr/>
    </dgm:pt>
    <dgm:pt modelId="{4F40283E-BEE6-4517-984E-BEA9CFE7DC52}" type="pres">
      <dgm:prSet presAssocID="{A0BAD6A7-9140-405E-BED6-1F0834441743}" presName="sibSpaceTwo" presStyleCnt="0"/>
      <dgm:spPr/>
    </dgm:pt>
    <dgm:pt modelId="{0E037FB3-FFA6-48DF-95E0-C558CE75E6A4}" type="pres">
      <dgm:prSet presAssocID="{074D9AF3-EBE9-40E4-A79A-F1EF8B288D47}" presName="vertTwo" presStyleCnt="0"/>
      <dgm:spPr/>
    </dgm:pt>
    <dgm:pt modelId="{95DD673F-9FA9-49D8-BA52-67AE76C963A0}" type="pres">
      <dgm:prSet presAssocID="{074D9AF3-EBE9-40E4-A79A-F1EF8B288D47}" presName="txTwo" presStyleLbl="node2" presStyleIdx="3" presStyleCnt="12">
        <dgm:presLayoutVars>
          <dgm:chPref val="3"/>
        </dgm:presLayoutVars>
      </dgm:prSet>
      <dgm:spPr/>
    </dgm:pt>
    <dgm:pt modelId="{E782FB41-6333-4E97-B1F2-63FD5F3E0DF3}" type="pres">
      <dgm:prSet presAssocID="{074D9AF3-EBE9-40E4-A79A-F1EF8B288D47}" presName="horzTwo" presStyleCnt="0"/>
      <dgm:spPr/>
    </dgm:pt>
    <dgm:pt modelId="{31662296-5A5D-490A-B7E8-047269079BA4}" type="pres">
      <dgm:prSet presAssocID="{4FC1A568-E0ED-492C-B913-2FA656038C2B}" presName="sibSpaceTwo" presStyleCnt="0"/>
      <dgm:spPr/>
    </dgm:pt>
    <dgm:pt modelId="{622D8947-D478-4017-909D-A86D15C6EE0D}" type="pres">
      <dgm:prSet presAssocID="{99C466E8-FE56-4A3D-B28E-0DFA698A8252}" presName="vertTwo" presStyleCnt="0"/>
      <dgm:spPr/>
    </dgm:pt>
    <dgm:pt modelId="{25AD79E2-0435-405B-8EB9-F6F9C00C69B1}" type="pres">
      <dgm:prSet presAssocID="{99C466E8-FE56-4A3D-B28E-0DFA698A8252}" presName="txTwo" presStyleLbl="node2" presStyleIdx="4" presStyleCnt="12">
        <dgm:presLayoutVars>
          <dgm:chPref val="3"/>
        </dgm:presLayoutVars>
      </dgm:prSet>
      <dgm:spPr/>
    </dgm:pt>
    <dgm:pt modelId="{EB0D9FFC-853B-4125-B51E-28B969048785}" type="pres">
      <dgm:prSet presAssocID="{99C466E8-FE56-4A3D-B28E-0DFA698A8252}" presName="horzTwo" presStyleCnt="0"/>
      <dgm:spPr/>
    </dgm:pt>
    <dgm:pt modelId="{CDD5C049-50A7-4E79-90D4-28EB321B020F}" type="pres">
      <dgm:prSet presAssocID="{78A05BF6-AE47-4484-B8FC-FA259C2B1C42}" presName="sibSpaceTwo" presStyleCnt="0"/>
      <dgm:spPr/>
    </dgm:pt>
    <dgm:pt modelId="{51349F45-0D5D-485D-A2E2-2AE8D5D5B408}" type="pres">
      <dgm:prSet presAssocID="{4A730F99-F267-4C87-AF6E-E913ADC84B16}" presName="vertTwo" presStyleCnt="0"/>
      <dgm:spPr/>
    </dgm:pt>
    <dgm:pt modelId="{B6B11F82-FB19-44D9-9B29-A10354D2882C}" type="pres">
      <dgm:prSet presAssocID="{4A730F99-F267-4C87-AF6E-E913ADC84B16}" presName="txTwo" presStyleLbl="node2" presStyleIdx="5" presStyleCnt="12">
        <dgm:presLayoutVars>
          <dgm:chPref val="3"/>
        </dgm:presLayoutVars>
      </dgm:prSet>
      <dgm:spPr/>
    </dgm:pt>
    <dgm:pt modelId="{C5B2D83F-7AE2-40F1-A64C-5F68F3A90E5C}" type="pres">
      <dgm:prSet presAssocID="{4A730F99-F267-4C87-AF6E-E913ADC84B16}" presName="horzTwo" presStyleCnt="0"/>
      <dgm:spPr/>
    </dgm:pt>
    <dgm:pt modelId="{9E21AD86-B4A3-4815-B184-827290C44080}" type="pres">
      <dgm:prSet presAssocID="{3CFEA3E9-C7A9-4A47-AF0D-BA7956D06226}" presName="sibSpaceTwo" presStyleCnt="0"/>
      <dgm:spPr/>
    </dgm:pt>
    <dgm:pt modelId="{5F0B9195-34C7-4896-8E96-F149A02C76AE}" type="pres">
      <dgm:prSet presAssocID="{4F41B5BF-EBE6-46EF-BE4C-EE952D40A7CF}" presName="vertTwo" presStyleCnt="0"/>
      <dgm:spPr/>
    </dgm:pt>
    <dgm:pt modelId="{E96038DE-41A4-43AF-BA8A-655D37183050}" type="pres">
      <dgm:prSet presAssocID="{4F41B5BF-EBE6-46EF-BE4C-EE952D40A7CF}" presName="txTwo" presStyleLbl="node2" presStyleIdx="6" presStyleCnt="12" custScaleX="116456">
        <dgm:presLayoutVars>
          <dgm:chPref val="3"/>
        </dgm:presLayoutVars>
      </dgm:prSet>
      <dgm:spPr/>
    </dgm:pt>
    <dgm:pt modelId="{243AE337-29A5-49C3-9645-45254BB93D11}" type="pres">
      <dgm:prSet presAssocID="{4F41B5BF-EBE6-46EF-BE4C-EE952D40A7CF}" presName="horzTwo" presStyleCnt="0"/>
      <dgm:spPr/>
    </dgm:pt>
    <dgm:pt modelId="{007D05EB-2B7B-414D-80B4-2F2BC4B6A624}" type="pres">
      <dgm:prSet presAssocID="{55F22F57-2AF9-4B81-B93F-6688C4995450}" presName="sibSpaceTwo" presStyleCnt="0"/>
      <dgm:spPr/>
    </dgm:pt>
    <dgm:pt modelId="{E88B2316-E84F-4DC2-ABF4-337CDFF8DB57}" type="pres">
      <dgm:prSet presAssocID="{3AFF67E2-569A-4664-B87D-B9904E17BBD7}" presName="vertTwo" presStyleCnt="0"/>
      <dgm:spPr/>
    </dgm:pt>
    <dgm:pt modelId="{CAFD9F13-88F7-4EFD-80E4-83578AA13991}" type="pres">
      <dgm:prSet presAssocID="{3AFF67E2-569A-4664-B87D-B9904E17BBD7}" presName="txTwo" presStyleLbl="node2" presStyleIdx="7" presStyleCnt="12" custLinFactNeighborX="998" custLinFactNeighborY="-11820">
        <dgm:presLayoutVars>
          <dgm:chPref val="3"/>
        </dgm:presLayoutVars>
      </dgm:prSet>
      <dgm:spPr/>
    </dgm:pt>
    <dgm:pt modelId="{EAF11882-E531-40CF-B93B-1032FB79A7B1}" type="pres">
      <dgm:prSet presAssocID="{3AFF67E2-569A-4664-B87D-B9904E17BBD7}" presName="horzTwo" presStyleCnt="0"/>
      <dgm:spPr/>
    </dgm:pt>
    <dgm:pt modelId="{45591632-F646-44A6-B6C8-6016CA5774CF}" type="pres">
      <dgm:prSet presAssocID="{73EC253E-F3BD-4C7A-AB5F-0187FEAF9B81}" presName="sibSpaceTwo" presStyleCnt="0"/>
      <dgm:spPr/>
    </dgm:pt>
    <dgm:pt modelId="{9DDDF438-E28B-4FCB-8120-48381DC69EF3}" type="pres">
      <dgm:prSet presAssocID="{CB52B1FC-0AAC-4C06-A72D-3A0BA9814F88}" presName="vertTwo" presStyleCnt="0"/>
      <dgm:spPr/>
    </dgm:pt>
    <dgm:pt modelId="{33B89475-3C58-4016-A5A9-92A536792F7E}" type="pres">
      <dgm:prSet presAssocID="{CB52B1FC-0AAC-4C06-A72D-3A0BA9814F88}" presName="txTwo" presStyleLbl="node2" presStyleIdx="8" presStyleCnt="12">
        <dgm:presLayoutVars>
          <dgm:chPref val="3"/>
        </dgm:presLayoutVars>
      </dgm:prSet>
      <dgm:spPr/>
    </dgm:pt>
    <dgm:pt modelId="{92FC9265-15B5-4950-A03C-EF6BA70B93DB}" type="pres">
      <dgm:prSet presAssocID="{CB52B1FC-0AAC-4C06-A72D-3A0BA9814F88}" presName="horzTwo" presStyleCnt="0"/>
      <dgm:spPr/>
    </dgm:pt>
    <dgm:pt modelId="{FE8E4F6B-11C8-44AC-A3FE-7645D91CC6B1}" type="pres">
      <dgm:prSet presAssocID="{82D2B659-14A7-40AD-BEB2-9B23663BF0C7}" presName="sibSpaceTwo" presStyleCnt="0"/>
      <dgm:spPr/>
    </dgm:pt>
    <dgm:pt modelId="{4CD79CBC-8929-4E66-9E6A-74FC7CCF892C}" type="pres">
      <dgm:prSet presAssocID="{79BAC2DC-CC13-4E0F-A502-BCA54596D6A4}" presName="vertTwo" presStyleCnt="0"/>
      <dgm:spPr/>
    </dgm:pt>
    <dgm:pt modelId="{6A9224EC-929A-46C5-BC9C-234D42E96C8E}" type="pres">
      <dgm:prSet presAssocID="{79BAC2DC-CC13-4E0F-A502-BCA54596D6A4}" presName="txTwo" presStyleLbl="node2" presStyleIdx="9" presStyleCnt="12">
        <dgm:presLayoutVars>
          <dgm:chPref val="3"/>
        </dgm:presLayoutVars>
      </dgm:prSet>
      <dgm:spPr/>
    </dgm:pt>
    <dgm:pt modelId="{A7FBCA66-089C-48BA-B283-AAFF6592C496}" type="pres">
      <dgm:prSet presAssocID="{79BAC2DC-CC13-4E0F-A502-BCA54596D6A4}" presName="horzTwo" presStyleCnt="0"/>
      <dgm:spPr/>
    </dgm:pt>
    <dgm:pt modelId="{94A6AEF0-AB4A-4EF1-9958-0A7B1A2CC174}" type="pres">
      <dgm:prSet presAssocID="{E03EBF97-3A49-4D6F-BAAC-23E8638A6B26}" presName="sibSpaceTwo" presStyleCnt="0"/>
      <dgm:spPr/>
    </dgm:pt>
    <dgm:pt modelId="{74915213-5577-4447-AD1B-3F457BA1FFBF}" type="pres">
      <dgm:prSet presAssocID="{53866ECA-7358-4BF8-8B6A-739AD0B6FB65}" presName="vertTwo" presStyleCnt="0"/>
      <dgm:spPr/>
    </dgm:pt>
    <dgm:pt modelId="{AF5BFDD2-0FB8-44C6-B51C-587B614A6B22}" type="pres">
      <dgm:prSet presAssocID="{53866ECA-7358-4BF8-8B6A-739AD0B6FB65}" presName="txTwo" presStyleLbl="node2" presStyleIdx="10" presStyleCnt="12">
        <dgm:presLayoutVars>
          <dgm:chPref val="3"/>
        </dgm:presLayoutVars>
      </dgm:prSet>
      <dgm:spPr/>
    </dgm:pt>
    <dgm:pt modelId="{3C037F52-78C7-442E-AAAB-DC0320F75F18}" type="pres">
      <dgm:prSet presAssocID="{53866ECA-7358-4BF8-8B6A-739AD0B6FB65}" presName="horzTwo" presStyleCnt="0"/>
      <dgm:spPr/>
    </dgm:pt>
    <dgm:pt modelId="{146159CA-4A6D-4731-B277-1C1F6B327B8E}" type="pres">
      <dgm:prSet presAssocID="{7FD4486A-ED4C-46EB-A266-4F61D1A2E588}" presName="sibSpaceTwo" presStyleCnt="0"/>
      <dgm:spPr/>
    </dgm:pt>
    <dgm:pt modelId="{50234937-C070-47A6-854A-16A717708FA1}" type="pres">
      <dgm:prSet presAssocID="{D195CA79-1435-4DA2-8E16-B3998A2A0D34}" presName="vertTwo" presStyleCnt="0"/>
      <dgm:spPr/>
    </dgm:pt>
    <dgm:pt modelId="{E1A40E53-1FFD-4392-8CCC-C5F5E17BE3C9}" type="pres">
      <dgm:prSet presAssocID="{D195CA79-1435-4DA2-8E16-B3998A2A0D34}" presName="txTwo" presStyleLbl="node2" presStyleIdx="11" presStyleCnt="12" custScaleX="121452">
        <dgm:presLayoutVars>
          <dgm:chPref val="3"/>
        </dgm:presLayoutVars>
      </dgm:prSet>
      <dgm:spPr/>
    </dgm:pt>
    <dgm:pt modelId="{B5D0B4B0-965D-4B9A-9FF0-6503E58AF268}" type="pres">
      <dgm:prSet presAssocID="{D195CA79-1435-4DA2-8E16-B3998A2A0D34}" presName="horzTwo" presStyleCnt="0"/>
      <dgm:spPr/>
    </dgm:pt>
  </dgm:ptLst>
  <dgm:cxnLst>
    <dgm:cxn modelId="{E5C66403-0D6A-48E5-9A11-014E37B543C7}" type="presOf" srcId="{5082CFBE-13C0-48AE-BCDF-304D4D6F3540}" destId="{C7895F73-8AB1-47E8-8CDB-C36D088F2CB4}" srcOrd="0" destOrd="0" presId="urn:microsoft.com/office/officeart/2005/8/layout/architecture"/>
    <dgm:cxn modelId="{92E8F605-6084-4E9A-B26A-BB72C50E7ABC}" srcId="{94884A78-0501-4E26-BB37-8CD34D4A7896}" destId="{074D9AF3-EBE9-40E4-A79A-F1EF8B288D47}" srcOrd="3" destOrd="0" parTransId="{4B25521A-13BE-4CCA-B1A1-F97F5136946D}" sibTransId="{4FC1A568-E0ED-492C-B913-2FA656038C2B}"/>
    <dgm:cxn modelId="{D1617B06-CEEF-447C-8D7E-F21260F8895E}" srcId="{94884A78-0501-4E26-BB37-8CD34D4A7896}" destId="{79BAC2DC-CC13-4E0F-A502-BCA54596D6A4}" srcOrd="9" destOrd="0" parTransId="{7CF0E9AB-3937-44E5-BBE4-C245419A3D92}" sibTransId="{E03EBF97-3A49-4D6F-BAAC-23E8638A6B26}"/>
    <dgm:cxn modelId="{AD666B0D-50F6-473A-A427-6291EB9940BA}" srcId="{94884A78-0501-4E26-BB37-8CD34D4A7896}" destId="{99C466E8-FE56-4A3D-B28E-0DFA698A8252}" srcOrd="4" destOrd="0" parTransId="{B785E45B-DBC2-40A7-8642-D497364FD528}" sibTransId="{78A05BF6-AE47-4484-B8FC-FA259C2B1C42}"/>
    <dgm:cxn modelId="{1310D618-DD60-483B-B334-CF29A8BD5BB6}" srcId="{5082CFBE-13C0-48AE-BCDF-304D4D6F3540}" destId="{94884A78-0501-4E26-BB37-8CD34D4A7896}" srcOrd="0" destOrd="0" parTransId="{AC2DE0F3-E772-4103-83E7-1B40134D1668}" sibTransId="{2A697EFE-2C3A-42CD-9231-CC5DC0D78AF7}"/>
    <dgm:cxn modelId="{7A630C20-84D1-432C-A6BA-C32C33E0AF5E}" srcId="{94884A78-0501-4E26-BB37-8CD34D4A7896}" destId="{3AFF67E2-569A-4664-B87D-B9904E17BBD7}" srcOrd="7" destOrd="0" parTransId="{0E1A762C-E7A9-44B6-85B8-60035EA9B032}" sibTransId="{73EC253E-F3BD-4C7A-AB5F-0187FEAF9B81}"/>
    <dgm:cxn modelId="{EA6EEF24-DA68-4300-8DA9-084F50273FF8}" srcId="{94884A78-0501-4E26-BB37-8CD34D4A7896}" destId="{4F41B5BF-EBE6-46EF-BE4C-EE952D40A7CF}" srcOrd="6" destOrd="0" parTransId="{1BD89582-91F1-456C-BF83-AD37D0C58216}" sibTransId="{55F22F57-2AF9-4B81-B93F-6688C4995450}"/>
    <dgm:cxn modelId="{D837292F-9D77-403F-B84A-8E784CC246D0}" type="presOf" srcId="{79BAC2DC-CC13-4E0F-A502-BCA54596D6A4}" destId="{6A9224EC-929A-46C5-BC9C-234D42E96C8E}" srcOrd="0" destOrd="0" presId="urn:microsoft.com/office/officeart/2005/8/layout/architecture"/>
    <dgm:cxn modelId="{C1235F3C-72DB-4A51-A770-2617E346AF9E}" type="presOf" srcId="{F892CB0A-3ACB-4421-963E-CA1C1DC90B97}" destId="{C14DDDA4-9B53-40D8-A2A8-E2733D5B8395}" srcOrd="0" destOrd="0" presId="urn:microsoft.com/office/officeart/2005/8/layout/architecture"/>
    <dgm:cxn modelId="{D2D86840-DB14-4C5E-9C39-0362FBACBFD7}" type="presOf" srcId="{B32215BB-9D9F-4430-9CF9-DCEC2B1EBB4C}" destId="{16E6EB07-1B96-48AA-878F-176C4CA3399E}" srcOrd="0" destOrd="0" presId="urn:microsoft.com/office/officeart/2005/8/layout/architecture"/>
    <dgm:cxn modelId="{AE0B305C-F78A-498B-A202-582D3DE2CF4B}" type="presOf" srcId="{53866ECA-7358-4BF8-8B6A-739AD0B6FB65}" destId="{AF5BFDD2-0FB8-44C6-B51C-587B614A6B22}" srcOrd="0" destOrd="0" presId="urn:microsoft.com/office/officeart/2005/8/layout/architecture"/>
    <dgm:cxn modelId="{D01DF164-A8A6-49CE-A6F4-8DAF868B197B}" srcId="{94884A78-0501-4E26-BB37-8CD34D4A7896}" destId="{9E97D109-DB68-45A6-918B-EBBAD8A3CEDE}" srcOrd="1" destOrd="0" parTransId="{BA3098FA-4D5B-4E54-84B4-00AF58126ABC}" sibTransId="{FF8D5A83-50CD-42B7-9999-1F3675632B42}"/>
    <dgm:cxn modelId="{6D8E4C4A-040E-49CA-BE6D-5C456C30DB38}" srcId="{94884A78-0501-4E26-BB37-8CD34D4A7896}" destId="{4A730F99-F267-4C87-AF6E-E913ADC84B16}" srcOrd="5" destOrd="0" parTransId="{01455A54-6261-442D-A447-075EE6F2B310}" sibTransId="{3CFEA3E9-C7A9-4A47-AF0D-BA7956D06226}"/>
    <dgm:cxn modelId="{2C52B86F-758F-40B3-A2DB-FFE7459192A8}" type="presOf" srcId="{074D9AF3-EBE9-40E4-A79A-F1EF8B288D47}" destId="{95DD673F-9FA9-49D8-BA52-67AE76C963A0}" srcOrd="0" destOrd="0" presId="urn:microsoft.com/office/officeart/2005/8/layout/architecture"/>
    <dgm:cxn modelId="{C6D25874-AB3D-4746-94B4-BD05BE283406}" type="presOf" srcId="{CB52B1FC-0AAC-4C06-A72D-3A0BA9814F88}" destId="{33B89475-3C58-4016-A5A9-92A536792F7E}" srcOrd="0" destOrd="0" presId="urn:microsoft.com/office/officeart/2005/8/layout/architecture"/>
    <dgm:cxn modelId="{6BF3BD56-FB9F-4EB9-8197-75B8404DE9F5}" type="presOf" srcId="{94884A78-0501-4E26-BB37-8CD34D4A7896}" destId="{E260948E-53DE-4FF3-A820-EEDF3F328C27}" srcOrd="0" destOrd="0" presId="urn:microsoft.com/office/officeart/2005/8/layout/architecture"/>
    <dgm:cxn modelId="{C452537E-039A-4341-BD85-CE178980EA64}" srcId="{94884A78-0501-4E26-BB37-8CD34D4A7896}" destId="{F892CB0A-3ACB-4421-963E-CA1C1DC90B97}" srcOrd="0" destOrd="0" parTransId="{FCEFD5B4-3738-4C5D-B55C-7817D4EECD6E}" sibTransId="{718A9393-CF7C-4C70-9E68-4553A966640D}"/>
    <dgm:cxn modelId="{1D39138D-8419-45DA-B0E8-6FA06A48DD97}" type="presOf" srcId="{4A730F99-F267-4C87-AF6E-E913ADC84B16}" destId="{B6B11F82-FB19-44D9-9B29-A10354D2882C}" srcOrd="0" destOrd="0" presId="urn:microsoft.com/office/officeart/2005/8/layout/architecture"/>
    <dgm:cxn modelId="{ADE7938F-C234-4D8A-A816-3F7BD0BBAD10}" type="presOf" srcId="{4F41B5BF-EBE6-46EF-BE4C-EE952D40A7CF}" destId="{E96038DE-41A4-43AF-BA8A-655D37183050}" srcOrd="0" destOrd="0" presId="urn:microsoft.com/office/officeart/2005/8/layout/architecture"/>
    <dgm:cxn modelId="{4B9073B9-293B-4D3A-8B25-73912DFAC9C3}" srcId="{94884A78-0501-4E26-BB37-8CD34D4A7896}" destId="{53866ECA-7358-4BF8-8B6A-739AD0B6FB65}" srcOrd="10" destOrd="0" parTransId="{F77AD4C8-7427-47E2-9B4F-A1341AE6A6E4}" sibTransId="{7FD4486A-ED4C-46EB-A266-4F61D1A2E588}"/>
    <dgm:cxn modelId="{2068F3C0-7739-4E5C-913A-C008D636016F}" type="presOf" srcId="{3AFF67E2-569A-4664-B87D-B9904E17BBD7}" destId="{CAFD9F13-88F7-4EFD-80E4-83578AA13991}" srcOrd="0" destOrd="0" presId="urn:microsoft.com/office/officeart/2005/8/layout/architecture"/>
    <dgm:cxn modelId="{1A1AEEC3-6D33-4CF6-94C7-5E3B4F65406C}" type="presOf" srcId="{D195CA79-1435-4DA2-8E16-B3998A2A0D34}" destId="{E1A40E53-1FFD-4392-8CCC-C5F5E17BE3C9}" srcOrd="0" destOrd="0" presId="urn:microsoft.com/office/officeart/2005/8/layout/architecture"/>
    <dgm:cxn modelId="{FCEDE3DD-2136-4D21-9BB5-7949D6CEA513}" type="presOf" srcId="{99C466E8-FE56-4A3D-B28E-0DFA698A8252}" destId="{25AD79E2-0435-405B-8EB9-F6F9C00C69B1}" srcOrd="0" destOrd="0" presId="urn:microsoft.com/office/officeart/2005/8/layout/architecture"/>
    <dgm:cxn modelId="{5E6444F0-BD46-43CE-AE49-722C2F0A2D6B}" srcId="{94884A78-0501-4E26-BB37-8CD34D4A7896}" destId="{B32215BB-9D9F-4430-9CF9-DCEC2B1EBB4C}" srcOrd="2" destOrd="0" parTransId="{B7680C45-0CE2-4FEF-B6F2-FF4ABB562449}" sibTransId="{A0BAD6A7-9140-405E-BED6-1F0834441743}"/>
    <dgm:cxn modelId="{3F8BECF2-C3E3-4ACE-B9A8-A06FE9259947}" type="presOf" srcId="{9E97D109-DB68-45A6-918B-EBBAD8A3CEDE}" destId="{C69475FE-42C0-4A45-A602-3BB875C57FF0}" srcOrd="0" destOrd="0" presId="urn:microsoft.com/office/officeart/2005/8/layout/architecture"/>
    <dgm:cxn modelId="{700E97FD-805B-4CAD-AA56-339CDAF834C0}" srcId="{94884A78-0501-4E26-BB37-8CD34D4A7896}" destId="{CB52B1FC-0AAC-4C06-A72D-3A0BA9814F88}" srcOrd="8" destOrd="0" parTransId="{E6CD1F3A-4109-40F6-AE5D-B43C211D7DB0}" sibTransId="{82D2B659-14A7-40AD-BEB2-9B23663BF0C7}"/>
    <dgm:cxn modelId="{C397D5FD-48E1-4509-9CCA-A6B05588ECA2}" srcId="{94884A78-0501-4E26-BB37-8CD34D4A7896}" destId="{D195CA79-1435-4DA2-8E16-B3998A2A0D34}" srcOrd="11" destOrd="0" parTransId="{713B31D3-E6C5-4C3A-9080-F6F96EDBEB61}" sibTransId="{2220DC08-D84C-4042-88C8-16D636AABEF9}"/>
    <dgm:cxn modelId="{DB5B0F75-32F9-45EC-B0CE-02F9601C78F5}" type="presParOf" srcId="{C7895F73-8AB1-47E8-8CDB-C36D088F2CB4}" destId="{D7F6A6BD-94B0-4742-9235-280FF35FA57D}" srcOrd="0" destOrd="0" presId="urn:microsoft.com/office/officeart/2005/8/layout/architecture"/>
    <dgm:cxn modelId="{13FE3BBB-9439-4E2F-952A-6B631D7022B9}" type="presParOf" srcId="{D7F6A6BD-94B0-4742-9235-280FF35FA57D}" destId="{E260948E-53DE-4FF3-A820-EEDF3F328C27}" srcOrd="0" destOrd="0" presId="urn:microsoft.com/office/officeart/2005/8/layout/architecture"/>
    <dgm:cxn modelId="{DEA2F235-0D15-41EF-A419-04C74C2C4182}" type="presParOf" srcId="{D7F6A6BD-94B0-4742-9235-280FF35FA57D}" destId="{AD66E51D-EA27-4E06-9C3C-FF162036737F}" srcOrd="1" destOrd="0" presId="urn:microsoft.com/office/officeart/2005/8/layout/architecture"/>
    <dgm:cxn modelId="{892370A1-D3FB-46DB-8497-ACB2AC88797A}" type="presParOf" srcId="{D7F6A6BD-94B0-4742-9235-280FF35FA57D}" destId="{C57F46F9-33A5-4354-8E5D-BEA6DE7B0629}" srcOrd="2" destOrd="0" presId="urn:microsoft.com/office/officeart/2005/8/layout/architecture"/>
    <dgm:cxn modelId="{0ABFAE94-4C0C-4D71-A69E-8629CAA3C2C2}" type="presParOf" srcId="{C57F46F9-33A5-4354-8E5D-BEA6DE7B0629}" destId="{66D50584-14A2-4466-8E0C-E9485CF30ED9}" srcOrd="0" destOrd="0" presId="urn:microsoft.com/office/officeart/2005/8/layout/architecture"/>
    <dgm:cxn modelId="{A25D4C54-EA08-4924-95B0-9A5268BF3DD2}" type="presParOf" srcId="{66D50584-14A2-4466-8E0C-E9485CF30ED9}" destId="{C14DDDA4-9B53-40D8-A2A8-E2733D5B8395}" srcOrd="0" destOrd="0" presId="urn:microsoft.com/office/officeart/2005/8/layout/architecture"/>
    <dgm:cxn modelId="{C07A0AE5-DB0B-4039-8510-781F4E42CB8F}" type="presParOf" srcId="{66D50584-14A2-4466-8E0C-E9485CF30ED9}" destId="{4F26E5F5-BFBA-48F8-9DFE-745B60D58EC1}" srcOrd="1" destOrd="0" presId="urn:microsoft.com/office/officeart/2005/8/layout/architecture"/>
    <dgm:cxn modelId="{402FFAFC-C88E-4D08-9761-353B1B0209F1}" type="presParOf" srcId="{C57F46F9-33A5-4354-8E5D-BEA6DE7B0629}" destId="{65E88DAE-D123-445F-911D-03A92403FF1F}" srcOrd="1" destOrd="0" presId="urn:microsoft.com/office/officeart/2005/8/layout/architecture"/>
    <dgm:cxn modelId="{0FE467EF-E8B5-4DCA-8A4B-46E8BFF0B762}" type="presParOf" srcId="{C57F46F9-33A5-4354-8E5D-BEA6DE7B0629}" destId="{F89E0736-9837-40FB-8AC8-D0120044AE36}" srcOrd="2" destOrd="0" presId="urn:microsoft.com/office/officeart/2005/8/layout/architecture"/>
    <dgm:cxn modelId="{C5483E81-E173-4B57-B9E0-8402EDC0E9A5}" type="presParOf" srcId="{F89E0736-9837-40FB-8AC8-D0120044AE36}" destId="{C69475FE-42C0-4A45-A602-3BB875C57FF0}" srcOrd="0" destOrd="0" presId="urn:microsoft.com/office/officeart/2005/8/layout/architecture"/>
    <dgm:cxn modelId="{E16A7E09-5E9C-467F-82B5-4AA340329C0E}" type="presParOf" srcId="{F89E0736-9837-40FB-8AC8-D0120044AE36}" destId="{73C99368-8356-4BC5-BDB5-ED3F98B4E761}" srcOrd="1" destOrd="0" presId="urn:microsoft.com/office/officeart/2005/8/layout/architecture"/>
    <dgm:cxn modelId="{C3BFDE63-5871-4B17-9344-CB40D887E8F8}" type="presParOf" srcId="{C57F46F9-33A5-4354-8E5D-BEA6DE7B0629}" destId="{0F2EBFFE-F893-4727-87BD-F489D7021E52}" srcOrd="3" destOrd="0" presId="urn:microsoft.com/office/officeart/2005/8/layout/architecture"/>
    <dgm:cxn modelId="{40372875-718C-4829-83FD-7B52E7E33056}" type="presParOf" srcId="{C57F46F9-33A5-4354-8E5D-BEA6DE7B0629}" destId="{B26C9274-EA36-45A0-A6BF-2982D6DF4E02}" srcOrd="4" destOrd="0" presId="urn:microsoft.com/office/officeart/2005/8/layout/architecture"/>
    <dgm:cxn modelId="{F2EA3E8A-3868-4AA4-8177-B5327B185837}" type="presParOf" srcId="{B26C9274-EA36-45A0-A6BF-2982D6DF4E02}" destId="{16E6EB07-1B96-48AA-878F-176C4CA3399E}" srcOrd="0" destOrd="0" presId="urn:microsoft.com/office/officeart/2005/8/layout/architecture"/>
    <dgm:cxn modelId="{8A8398BE-D79D-4FE6-86AE-ABB8BED97EE6}" type="presParOf" srcId="{B26C9274-EA36-45A0-A6BF-2982D6DF4E02}" destId="{84DDE04D-135D-4A8B-8BB1-59920BAA533E}" srcOrd="1" destOrd="0" presId="urn:microsoft.com/office/officeart/2005/8/layout/architecture"/>
    <dgm:cxn modelId="{08D9D236-521F-4D58-82C1-A6E94714EC74}" type="presParOf" srcId="{C57F46F9-33A5-4354-8E5D-BEA6DE7B0629}" destId="{4F40283E-BEE6-4517-984E-BEA9CFE7DC52}" srcOrd="5" destOrd="0" presId="urn:microsoft.com/office/officeart/2005/8/layout/architecture"/>
    <dgm:cxn modelId="{11A6BAEC-EF1B-407F-9EF5-CEE292E154ED}" type="presParOf" srcId="{C57F46F9-33A5-4354-8E5D-BEA6DE7B0629}" destId="{0E037FB3-FFA6-48DF-95E0-C558CE75E6A4}" srcOrd="6" destOrd="0" presId="urn:microsoft.com/office/officeart/2005/8/layout/architecture"/>
    <dgm:cxn modelId="{3415F30E-C1E5-4D88-9474-0E0A96AE5178}" type="presParOf" srcId="{0E037FB3-FFA6-48DF-95E0-C558CE75E6A4}" destId="{95DD673F-9FA9-49D8-BA52-67AE76C963A0}" srcOrd="0" destOrd="0" presId="urn:microsoft.com/office/officeart/2005/8/layout/architecture"/>
    <dgm:cxn modelId="{D2832320-87BB-42FD-A458-50ECB0F848E8}" type="presParOf" srcId="{0E037FB3-FFA6-48DF-95E0-C558CE75E6A4}" destId="{E782FB41-6333-4E97-B1F2-63FD5F3E0DF3}" srcOrd="1" destOrd="0" presId="urn:microsoft.com/office/officeart/2005/8/layout/architecture"/>
    <dgm:cxn modelId="{538C915C-5FE5-45B5-8CE5-986C0A667846}" type="presParOf" srcId="{C57F46F9-33A5-4354-8E5D-BEA6DE7B0629}" destId="{31662296-5A5D-490A-B7E8-047269079BA4}" srcOrd="7" destOrd="0" presId="urn:microsoft.com/office/officeart/2005/8/layout/architecture"/>
    <dgm:cxn modelId="{5CD0BC98-337F-41BF-BE8B-60F4F8A50661}" type="presParOf" srcId="{C57F46F9-33A5-4354-8E5D-BEA6DE7B0629}" destId="{622D8947-D478-4017-909D-A86D15C6EE0D}" srcOrd="8" destOrd="0" presId="urn:microsoft.com/office/officeart/2005/8/layout/architecture"/>
    <dgm:cxn modelId="{689D2560-3523-43F0-A6ED-0A612ACB9153}" type="presParOf" srcId="{622D8947-D478-4017-909D-A86D15C6EE0D}" destId="{25AD79E2-0435-405B-8EB9-F6F9C00C69B1}" srcOrd="0" destOrd="0" presId="urn:microsoft.com/office/officeart/2005/8/layout/architecture"/>
    <dgm:cxn modelId="{5CFB3ACC-58C3-49A5-8DE4-D3F8DEB0D227}" type="presParOf" srcId="{622D8947-D478-4017-909D-A86D15C6EE0D}" destId="{EB0D9FFC-853B-4125-B51E-28B969048785}" srcOrd="1" destOrd="0" presId="urn:microsoft.com/office/officeart/2005/8/layout/architecture"/>
    <dgm:cxn modelId="{F41AD8C0-BD4B-4328-B8EB-804A02B3D282}" type="presParOf" srcId="{C57F46F9-33A5-4354-8E5D-BEA6DE7B0629}" destId="{CDD5C049-50A7-4E79-90D4-28EB321B020F}" srcOrd="9" destOrd="0" presId="urn:microsoft.com/office/officeart/2005/8/layout/architecture"/>
    <dgm:cxn modelId="{22A509B4-844F-4D56-8855-BE15ADF28A4D}" type="presParOf" srcId="{C57F46F9-33A5-4354-8E5D-BEA6DE7B0629}" destId="{51349F45-0D5D-485D-A2E2-2AE8D5D5B408}" srcOrd="10" destOrd="0" presId="urn:microsoft.com/office/officeart/2005/8/layout/architecture"/>
    <dgm:cxn modelId="{F325CCA8-EB84-4E65-B982-9D5CFE19BFBA}" type="presParOf" srcId="{51349F45-0D5D-485D-A2E2-2AE8D5D5B408}" destId="{B6B11F82-FB19-44D9-9B29-A10354D2882C}" srcOrd="0" destOrd="0" presId="urn:microsoft.com/office/officeart/2005/8/layout/architecture"/>
    <dgm:cxn modelId="{18F8681D-DEEA-418A-94B5-8767631B63C4}" type="presParOf" srcId="{51349F45-0D5D-485D-A2E2-2AE8D5D5B408}" destId="{C5B2D83F-7AE2-40F1-A64C-5F68F3A90E5C}" srcOrd="1" destOrd="0" presId="urn:microsoft.com/office/officeart/2005/8/layout/architecture"/>
    <dgm:cxn modelId="{383870E7-B9AA-422E-975C-02B284AA5D77}" type="presParOf" srcId="{C57F46F9-33A5-4354-8E5D-BEA6DE7B0629}" destId="{9E21AD86-B4A3-4815-B184-827290C44080}" srcOrd="11" destOrd="0" presId="urn:microsoft.com/office/officeart/2005/8/layout/architecture"/>
    <dgm:cxn modelId="{3F2A9553-4C9D-4553-84F5-286505FF53A0}" type="presParOf" srcId="{C57F46F9-33A5-4354-8E5D-BEA6DE7B0629}" destId="{5F0B9195-34C7-4896-8E96-F149A02C76AE}" srcOrd="12" destOrd="0" presId="urn:microsoft.com/office/officeart/2005/8/layout/architecture"/>
    <dgm:cxn modelId="{86D29E94-EE8C-4428-835B-F72356FF443B}" type="presParOf" srcId="{5F0B9195-34C7-4896-8E96-F149A02C76AE}" destId="{E96038DE-41A4-43AF-BA8A-655D37183050}" srcOrd="0" destOrd="0" presId="urn:microsoft.com/office/officeart/2005/8/layout/architecture"/>
    <dgm:cxn modelId="{D82D92DD-23FE-4ECB-B5E5-6484E77529AA}" type="presParOf" srcId="{5F0B9195-34C7-4896-8E96-F149A02C76AE}" destId="{243AE337-29A5-49C3-9645-45254BB93D11}" srcOrd="1" destOrd="0" presId="urn:microsoft.com/office/officeart/2005/8/layout/architecture"/>
    <dgm:cxn modelId="{E0927CEC-8890-425E-B041-3C8D0C99B664}" type="presParOf" srcId="{C57F46F9-33A5-4354-8E5D-BEA6DE7B0629}" destId="{007D05EB-2B7B-414D-80B4-2F2BC4B6A624}" srcOrd="13" destOrd="0" presId="urn:microsoft.com/office/officeart/2005/8/layout/architecture"/>
    <dgm:cxn modelId="{6335C495-0935-4EE7-96F5-4E1EB2F03C5F}" type="presParOf" srcId="{C57F46F9-33A5-4354-8E5D-BEA6DE7B0629}" destId="{E88B2316-E84F-4DC2-ABF4-337CDFF8DB57}" srcOrd="14" destOrd="0" presId="urn:microsoft.com/office/officeart/2005/8/layout/architecture"/>
    <dgm:cxn modelId="{4A57146D-BAF9-4BBD-BECD-BB711AD7EBCB}" type="presParOf" srcId="{E88B2316-E84F-4DC2-ABF4-337CDFF8DB57}" destId="{CAFD9F13-88F7-4EFD-80E4-83578AA13991}" srcOrd="0" destOrd="0" presId="urn:microsoft.com/office/officeart/2005/8/layout/architecture"/>
    <dgm:cxn modelId="{6B48DFF2-506C-4A68-870F-D0E10FBED638}" type="presParOf" srcId="{E88B2316-E84F-4DC2-ABF4-337CDFF8DB57}" destId="{EAF11882-E531-40CF-B93B-1032FB79A7B1}" srcOrd="1" destOrd="0" presId="urn:microsoft.com/office/officeart/2005/8/layout/architecture"/>
    <dgm:cxn modelId="{B2E7B969-EF4D-4B2B-8D24-CDCB37340B59}" type="presParOf" srcId="{C57F46F9-33A5-4354-8E5D-BEA6DE7B0629}" destId="{45591632-F646-44A6-B6C8-6016CA5774CF}" srcOrd="15" destOrd="0" presId="urn:microsoft.com/office/officeart/2005/8/layout/architecture"/>
    <dgm:cxn modelId="{E9900CB2-43DD-4D46-AFCE-3AA87E1A5A4D}" type="presParOf" srcId="{C57F46F9-33A5-4354-8E5D-BEA6DE7B0629}" destId="{9DDDF438-E28B-4FCB-8120-48381DC69EF3}" srcOrd="16" destOrd="0" presId="urn:microsoft.com/office/officeart/2005/8/layout/architecture"/>
    <dgm:cxn modelId="{5AE737BD-8667-417B-96D2-31EAB61E5B33}" type="presParOf" srcId="{9DDDF438-E28B-4FCB-8120-48381DC69EF3}" destId="{33B89475-3C58-4016-A5A9-92A536792F7E}" srcOrd="0" destOrd="0" presId="urn:microsoft.com/office/officeart/2005/8/layout/architecture"/>
    <dgm:cxn modelId="{D0286E96-FA73-4610-9C66-910490584659}" type="presParOf" srcId="{9DDDF438-E28B-4FCB-8120-48381DC69EF3}" destId="{92FC9265-15B5-4950-A03C-EF6BA70B93DB}" srcOrd="1" destOrd="0" presId="urn:microsoft.com/office/officeart/2005/8/layout/architecture"/>
    <dgm:cxn modelId="{EFEDB629-AC64-4B01-954F-52AB1C5D3F78}" type="presParOf" srcId="{C57F46F9-33A5-4354-8E5D-BEA6DE7B0629}" destId="{FE8E4F6B-11C8-44AC-A3FE-7645D91CC6B1}" srcOrd="17" destOrd="0" presId="urn:microsoft.com/office/officeart/2005/8/layout/architecture"/>
    <dgm:cxn modelId="{AFCE9990-C233-4780-968D-B65E6DCF7525}" type="presParOf" srcId="{C57F46F9-33A5-4354-8E5D-BEA6DE7B0629}" destId="{4CD79CBC-8929-4E66-9E6A-74FC7CCF892C}" srcOrd="18" destOrd="0" presId="urn:microsoft.com/office/officeart/2005/8/layout/architecture"/>
    <dgm:cxn modelId="{3F2AB94D-22FF-459B-907F-02DE64A57527}" type="presParOf" srcId="{4CD79CBC-8929-4E66-9E6A-74FC7CCF892C}" destId="{6A9224EC-929A-46C5-BC9C-234D42E96C8E}" srcOrd="0" destOrd="0" presId="urn:microsoft.com/office/officeart/2005/8/layout/architecture"/>
    <dgm:cxn modelId="{7194ABBB-2DD8-4257-B304-23A0897186FD}" type="presParOf" srcId="{4CD79CBC-8929-4E66-9E6A-74FC7CCF892C}" destId="{A7FBCA66-089C-48BA-B283-AAFF6592C496}" srcOrd="1" destOrd="0" presId="urn:microsoft.com/office/officeart/2005/8/layout/architecture"/>
    <dgm:cxn modelId="{0F297769-60D7-4E27-B5A8-B8A07710D3E9}" type="presParOf" srcId="{C57F46F9-33A5-4354-8E5D-BEA6DE7B0629}" destId="{94A6AEF0-AB4A-4EF1-9958-0A7B1A2CC174}" srcOrd="19" destOrd="0" presId="urn:microsoft.com/office/officeart/2005/8/layout/architecture"/>
    <dgm:cxn modelId="{17A82976-FD52-43BA-ACE1-8BBF5214613A}" type="presParOf" srcId="{C57F46F9-33A5-4354-8E5D-BEA6DE7B0629}" destId="{74915213-5577-4447-AD1B-3F457BA1FFBF}" srcOrd="20" destOrd="0" presId="urn:microsoft.com/office/officeart/2005/8/layout/architecture"/>
    <dgm:cxn modelId="{DB09E2B8-3434-49A2-A8B8-CE4F60DB8E0B}" type="presParOf" srcId="{74915213-5577-4447-AD1B-3F457BA1FFBF}" destId="{AF5BFDD2-0FB8-44C6-B51C-587B614A6B22}" srcOrd="0" destOrd="0" presId="urn:microsoft.com/office/officeart/2005/8/layout/architecture"/>
    <dgm:cxn modelId="{E7BA9510-9091-4CDB-8EBE-2978C3379FE6}" type="presParOf" srcId="{74915213-5577-4447-AD1B-3F457BA1FFBF}" destId="{3C037F52-78C7-442E-AAAB-DC0320F75F18}" srcOrd="1" destOrd="0" presId="urn:microsoft.com/office/officeart/2005/8/layout/architecture"/>
    <dgm:cxn modelId="{3C2D8FD4-54D2-4EE6-A6EE-64B59C4B9C9D}" type="presParOf" srcId="{C57F46F9-33A5-4354-8E5D-BEA6DE7B0629}" destId="{146159CA-4A6D-4731-B277-1C1F6B327B8E}" srcOrd="21" destOrd="0" presId="urn:microsoft.com/office/officeart/2005/8/layout/architecture"/>
    <dgm:cxn modelId="{B8FF777F-F6C8-4D19-B5A7-EBB6F5484730}" type="presParOf" srcId="{C57F46F9-33A5-4354-8E5D-BEA6DE7B0629}" destId="{50234937-C070-47A6-854A-16A717708FA1}" srcOrd="22" destOrd="0" presId="urn:microsoft.com/office/officeart/2005/8/layout/architecture"/>
    <dgm:cxn modelId="{A3994EC2-8C37-4808-82AB-DA1F4C86AD1B}" type="presParOf" srcId="{50234937-C070-47A6-854A-16A717708FA1}" destId="{E1A40E53-1FFD-4392-8CCC-C5F5E17BE3C9}" srcOrd="0" destOrd="0" presId="urn:microsoft.com/office/officeart/2005/8/layout/architecture"/>
    <dgm:cxn modelId="{189521CC-FF10-49C7-BE30-D08BA9B90B37}" type="presParOf" srcId="{50234937-C070-47A6-854A-16A717708FA1}" destId="{B5D0B4B0-965D-4B9A-9FF0-6503E58AF268}"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1D9A5D1-8205-44FA-B5EA-BC63054D864F}" type="doc">
      <dgm:prSet loTypeId="urn:microsoft.com/office/officeart/2005/8/layout/process1" loCatId="process" qsTypeId="urn:microsoft.com/office/officeart/2005/8/quickstyle/simple1" qsCatId="simple" csTypeId="urn:microsoft.com/office/officeart/2005/8/colors/accent1_2" csCatId="accent1" phldr="1"/>
      <dgm:spPr/>
    </dgm:pt>
    <dgm:pt modelId="{9DC042B3-A783-49A7-85A5-48C604B81929}">
      <dgm:prSet phldrT="[Text]"/>
      <dgm:spPr>
        <a:solidFill>
          <a:srgbClr val="F15922"/>
        </a:solidFill>
      </dgm:spPr>
      <dgm:t>
        <a:bodyPr/>
        <a:lstStyle/>
        <a:p>
          <a:r>
            <a:rPr lang="en-US" dirty="0"/>
            <a:t>After noncompliance has been detected…</a:t>
          </a:r>
        </a:p>
      </dgm:t>
    </dgm:pt>
    <dgm:pt modelId="{AFAAC590-07CF-4FF9-99CF-9F8905C31D4C}" type="parTrans" cxnId="{19FF08E9-5186-4B02-BBA1-6FF9BFBE1B11}">
      <dgm:prSet/>
      <dgm:spPr/>
      <dgm:t>
        <a:bodyPr/>
        <a:lstStyle/>
        <a:p>
          <a:endParaRPr lang="en-US"/>
        </a:p>
      </dgm:t>
    </dgm:pt>
    <dgm:pt modelId="{5694E247-B1D9-4F68-BF87-CDF690DF877E}" type="sibTrans" cxnId="{19FF08E9-5186-4B02-BBA1-6FF9BFBE1B11}">
      <dgm:prSet/>
      <dgm:spPr/>
      <dgm:t>
        <a:bodyPr/>
        <a:lstStyle/>
        <a:p>
          <a:endParaRPr lang="en-US" dirty="0"/>
        </a:p>
      </dgm:t>
    </dgm:pt>
    <dgm:pt modelId="{29AF13A4-E7A6-45A9-9B91-7E6A016CD99F}">
      <dgm:prSet phldrT="[Text]"/>
      <dgm:spPr>
        <a:solidFill>
          <a:srgbClr val="F15922"/>
        </a:solidFill>
      </dgm:spPr>
      <dgm:t>
        <a:bodyPr/>
        <a:lstStyle/>
        <a:p>
          <a:r>
            <a:rPr lang="en-US" dirty="0"/>
            <a:t>It must be investigated immediately…</a:t>
          </a:r>
        </a:p>
      </dgm:t>
    </dgm:pt>
    <dgm:pt modelId="{BBA19B24-1E49-4BCA-8DA7-B23D83B8B601}" type="parTrans" cxnId="{1B08AF08-DCA8-4F9B-AAD5-CEC31A403DAD}">
      <dgm:prSet/>
      <dgm:spPr/>
      <dgm:t>
        <a:bodyPr/>
        <a:lstStyle/>
        <a:p>
          <a:endParaRPr lang="en-US"/>
        </a:p>
      </dgm:t>
    </dgm:pt>
    <dgm:pt modelId="{8D7EAC6C-7BBB-4462-974D-30490A9D08E8}" type="sibTrans" cxnId="{1B08AF08-DCA8-4F9B-AAD5-CEC31A403DAD}">
      <dgm:prSet/>
      <dgm:spPr/>
      <dgm:t>
        <a:bodyPr/>
        <a:lstStyle/>
        <a:p>
          <a:endParaRPr lang="en-US" dirty="0"/>
        </a:p>
      </dgm:t>
    </dgm:pt>
    <dgm:pt modelId="{801F84C2-E161-4698-946C-7FBE72D50A9F}">
      <dgm:prSet phldrT="[Text]"/>
      <dgm:spPr>
        <a:solidFill>
          <a:srgbClr val="F15922"/>
        </a:solidFill>
      </dgm:spPr>
      <dgm:t>
        <a:bodyPr/>
        <a:lstStyle/>
        <a:p>
          <a:r>
            <a:rPr lang="en-US" dirty="0"/>
            <a:t>And then </a:t>
          </a:r>
          <a:r>
            <a:rPr lang="en-US" i="1" dirty="0"/>
            <a:t>promptly</a:t>
          </a:r>
          <a:r>
            <a:rPr lang="en-US" dirty="0"/>
            <a:t> correct any noncompliance</a:t>
          </a:r>
        </a:p>
      </dgm:t>
    </dgm:pt>
    <dgm:pt modelId="{E3D46AC7-EE8A-45B2-8522-BA9EA3C458EF}" type="parTrans" cxnId="{A38DCE1B-E9F5-45DC-ADBD-E31F8E070D67}">
      <dgm:prSet/>
      <dgm:spPr/>
      <dgm:t>
        <a:bodyPr/>
        <a:lstStyle/>
        <a:p>
          <a:endParaRPr lang="en-US"/>
        </a:p>
      </dgm:t>
    </dgm:pt>
    <dgm:pt modelId="{84FBA6AD-A913-4546-91A2-9FD4FFEF4D66}" type="sibTrans" cxnId="{A38DCE1B-E9F5-45DC-ADBD-E31F8E070D67}">
      <dgm:prSet/>
      <dgm:spPr/>
      <dgm:t>
        <a:bodyPr/>
        <a:lstStyle/>
        <a:p>
          <a:endParaRPr lang="en-US"/>
        </a:p>
      </dgm:t>
    </dgm:pt>
    <dgm:pt modelId="{D535829B-BB15-4C4F-9208-223E62A15B2E}" type="pres">
      <dgm:prSet presAssocID="{C1D9A5D1-8205-44FA-B5EA-BC63054D864F}" presName="Name0" presStyleCnt="0">
        <dgm:presLayoutVars>
          <dgm:dir/>
          <dgm:resizeHandles val="exact"/>
        </dgm:presLayoutVars>
      </dgm:prSet>
      <dgm:spPr/>
    </dgm:pt>
    <dgm:pt modelId="{4E18072F-B438-4DCD-83A0-927BAC52B09C}" type="pres">
      <dgm:prSet presAssocID="{9DC042B3-A783-49A7-85A5-48C604B81929}" presName="node" presStyleLbl="node1" presStyleIdx="0" presStyleCnt="3">
        <dgm:presLayoutVars>
          <dgm:bulletEnabled val="1"/>
        </dgm:presLayoutVars>
      </dgm:prSet>
      <dgm:spPr/>
    </dgm:pt>
    <dgm:pt modelId="{D94A06B9-DCC7-4993-8940-ADDE018EDEA0}" type="pres">
      <dgm:prSet presAssocID="{5694E247-B1D9-4F68-BF87-CDF690DF877E}" presName="sibTrans" presStyleLbl="sibTrans2D1" presStyleIdx="0" presStyleCnt="2"/>
      <dgm:spPr/>
    </dgm:pt>
    <dgm:pt modelId="{309C422C-96A3-4AB8-B7B2-5623880594AF}" type="pres">
      <dgm:prSet presAssocID="{5694E247-B1D9-4F68-BF87-CDF690DF877E}" presName="connectorText" presStyleLbl="sibTrans2D1" presStyleIdx="0" presStyleCnt="2"/>
      <dgm:spPr/>
    </dgm:pt>
    <dgm:pt modelId="{B2E1861A-51E5-4098-976C-46A8D31966C0}" type="pres">
      <dgm:prSet presAssocID="{29AF13A4-E7A6-45A9-9B91-7E6A016CD99F}" presName="node" presStyleLbl="node1" presStyleIdx="1" presStyleCnt="3">
        <dgm:presLayoutVars>
          <dgm:bulletEnabled val="1"/>
        </dgm:presLayoutVars>
      </dgm:prSet>
      <dgm:spPr/>
    </dgm:pt>
    <dgm:pt modelId="{6A356C69-4EE8-4B35-A1AD-F16BC337CFC8}" type="pres">
      <dgm:prSet presAssocID="{8D7EAC6C-7BBB-4462-974D-30490A9D08E8}" presName="sibTrans" presStyleLbl="sibTrans2D1" presStyleIdx="1" presStyleCnt="2"/>
      <dgm:spPr/>
    </dgm:pt>
    <dgm:pt modelId="{B0B3B18E-B157-46B3-8903-FD9D94B6C82A}" type="pres">
      <dgm:prSet presAssocID="{8D7EAC6C-7BBB-4462-974D-30490A9D08E8}" presName="connectorText" presStyleLbl="sibTrans2D1" presStyleIdx="1" presStyleCnt="2"/>
      <dgm:spPr/>
    </dgm:pt>
    <dgm:pt modelId="{90193549-A806-45B9-877D-433FF45590F3}" type="pres">
      <dgm:prSet presAssocID="{801F84C2-E161-4698-946C-7FBE72D50A9F}" presName="node" presStyleLbl="node1" presStyleIdx="2" presStyleCnt="3">
        <dgm:presLayoutVars>
          <dgm:bulletEnabled val="1"/>
        </dgm:presLayoutVars>
      </dgm:prSet>
      <dgm:spPr/>
    </dgm:pt>
  </dgm:ptLst>
  <dgm:cxnLst>
    <dgm:cxn modelId="{1B08AF08-DCA8-4F9B-AAD5-CEC31A403DAD}" srcId="{C1D9A5D1-8205-44FA-B5EA-BC63054D864F}" destId="{29AF13A4-E7A6-45A9-9B91-7E6A016CD99F}" srcOrd="1" destOrd="0" parTransId="{BBA19B24-1E49-4BCA-8DA7-B23D83B8B601}" sibTransId="{8D7EAC6C-7BBB-4462-974D-30490A9D08E8}"/>
    <dgm:cxn modelId="{E13EA214-10AC-4545-960C-D5E34F19E79A}" type="presOf" srcId="{5694E247-B1D9-4F68-BF87-CDF690DF877E}" destId="{D94A06B9-DCC7-4993-8940-ADDE018EDEA0}" srcOrd="0" destOrd="0" presId="urn:microsoft.com/office/officeart/2005/8/layout/process1"/>
    <dgm:cxn modelId="{A38DCE1B-E9F5-45DC-ADBD-E31F8E070D67}" srcId="{C1D9A5D1-8205-44FA-B5EA-BC63054D864F}" destId="{801F84C2-E161-4698-946C-7FBE72D50A9F}" srcOrd="2" destOrd="0" parTransId="{E3D46AC7-EE8A-45B2-8522-BA9EA3C458EF}" sibTransId="{84FBA6AD-A913-4546-91A2-9FD4FFEF4D66}"/>
    <dgm:cxn modelId="{9FE99532-0488-4676-94CA-6810EB61D4D5}" type="presOf" srcId="{29AF13A4-E7A6-45A9-9B91-7E6A016CD99F}" destId="{B2E1861A-51E5-4098-976C-46A8D31966C0}" srcOrd="0" destOrd="0" presId="urn:microsoft.com/office/officeart/2005/8/layout/process1"/>
    <dgm:cxn modelId="{637B886E-8715-4DD6-96C3-764A1A903D19}" type="presOf" srcId="{8D7EAC6C-7BBB-4462-974D-30490A9D08E8}" destId="{B0B3B18E-B157-46B3-8903-FD9D94B6C82A}" srcOrd="1" destOrd="0" presId="urn:microsoft.com/office/officeart/2005/8/layout/process1"/>
    <dgm:cxn modelId="{BC40777F-4BC0-4482-A50C-E8D39F597977}" type="presOf" srcId="{C1D9A5D1-8205-44FA-B5EA-BC63054D864F}" destId="{D535829B-BB15-4C4F-9208-223E62A15B2E}" srcOrd="0" destOrd="0" presId="urn:microsoft.com/office/officeart/2005/8/layout/process1"/>
    <dgm:cxn modelId="{D66AEA97-6979-4007-9973-0B9792F9B2FC}" type="presOf" srcId="{801F84C2-E161-4698-946C-7FBE72D50A9F}" destId="{90193549-A806-45B9-877D-433FF45590F3}" srcOrd="0" destOrd="0" presId="urn:microsoft.com/office/officeart/2005/8/layout/process1"/>
    <dgm:cxn modelId="{CDDE0CB1-FA01-48E2-AF63-220E14C3B002}" type="presOf" srcId="{9DC042B3-A783-49A7-85A5-48C604B81929}" destId="{4E18072F-B438-4DCD-83A0-927BAC52B09C}" srcOrd="0" destOrd="0" presId="urn:microsoft.com/office/officeart/2005/8/layout/process1"/>
    <dgm:cxn modelId="{00E3ACBD-DA89-4808-97F3-F69BDFA3C7C2}" type="presOf" srcId="{8D7EAC6C-7BBB-4462-974D-30490A9D08E8}" destId="{6A356C69-4EE8-4B35-A1AD-F16BC337CFC8}" srcOrd="0" destOrd="0" presId="urn:microsoft.com/office/officeart/2005/8/layout/process1"/>
    <dgm:cxn modelId="{19FF08E9-5186-4B02-BBA1-6FF9BFBE1B11}" srcId="{C1D9A5D1-8205-44FA-B5EA-BC63054D864F}" destId="{9DC042B3-A783-49A7-85A5-48C604B81929}" srcOrd="0" destOrd="0" parTransId="{AFAAC590-07CF-4FF9-99CF-9F8905C31D4C}" sibTransId="{5694E247-B1D9-4F68-BF87-CDF690DF877E}"/>
    <dgm:cxn modelId="{522E72EF-229E-4009-B1C6-02671CAC70E6}" type="presOf" srcId="{5694E247-B1D9-4F68-BF87-CDF690DF877E}" destId="{309C422C-96A3-4AB8-B7B2-5623880594AF}" srcOrd="1" destOrd="0" presId="urn:microsoft.com/office/officeart/2005/8/layout/process1"/>
    <dgm:cxn modelId="{41190841-E4DF-45C3-92C6-9ACF243EBDEF}" type="presParOf" srcId="{D535829B-BB15-4C4F-9208-223E62A15B2E}" destId="{4E18072F-B438-4DCD-83A0-927BAC52B09C}" srcOrd="0" destOrd="0" presId="urn:microsoft.com/office/officeart/2005/8/layout/process1"/>
    <dgm:cxn modelId="{1C250400-4D39-42C2-AE24-2A3F08325F11}" type="presParOf" srcId="{D535829B-BB15-4C4F-9208-223E62A15B2E}" destId="{D94A06B9-DCC7-4993-8940-ADDE018EDEA0}" srcOrd="1" destOrd="0" presId="urn:microsoft.com/office/officeart/2005/8/layout/process1"/>
    <dgm:cxn modelId="{C0EF5F65-7677-453B-9985-F059A7DE86F4}" type="presParOf" srcId="{D94A06B9-DCC7-4993-8940-ADDE018EDEA0}" destId="{309C422C-96A3-4AB8-B7B2-5623880594AF}" srcOrd="0" destOrd="0" presId="urn:microsoft.com/office/officeart/2005/8/layout/process1"/>
    <dgm:cxn modelId="{3698E4ED-A282-45B3-98A3-8F580429A107}" type="presParOf" srcId="{D535829B-BB15-4C4F-9208-223E62A15B2E}" destId="{B2E1861A-51E5-4098-976C-46A8D31966C0}" srcOrd="2" destOrd="0" presId="urn:microsoft.com/office/officeart/2005/8/layout/process1"/>
    <dgm:cxn modelId="{98D03C40-4405-498C-ACC5-FE70E1A840DA}" type="presParOf" srcId="{D535829B-BB15-4C4F-9208-223E62A15B2E}" destId="{6A356C69-4EE8-4B35-A1AD-F16BC337CFC8}" srcOrd="3" destOrd="0" presId="urn:microsoft.com/office/officeart/2005/8/layout/process1"/>
    <dgm:cxn modelId="{293D3AA6-0675-4649-9F4A-E53024DDE324}" type="presParOf" srcId="{6A356C69-4EE8-4B35-A1AD-F16BC337CFC8}" destId="{B0B3B18E-B157-46B3-8903-FD9D94B6C82A}" srcOrd="0" destOrd="0" presId="urn:microsoft.com/office/officeart/2005/8/layout/process1"/>
    <dgm:cxn modelId="{62F442DB-4BEC-4897-8738-4B59A9A9BE24}" type="presParOf" srcId="{D535829B-BB15-4C4F-9208-223E62A15B2E}" destId="{90193549-A806-45B9-877D-433FF45590F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17E315-6BAE-44FE-824B-5C39726B40A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9ABB82E-9EBD-4478-B450-9710D8A63AD6}">
      <dgm:prSet phldrT="[Text]" custT="1"/>
      <dgm:spPr>
        <a:solidFill>
          <a:srgbClr val="E76618"/>
        </a:solidFill>
        <a:ln>
          <a:solidFill>
            <a:srgbClr val="E76618"/>
          </a:solidFill>
        </a:ln>
        <a:effectLst>
          <a:outerShdw blurRad="50800" dist="38100" dir="2700000" algn="tl" rotWithShape="0">
            <a:prstClr val="black">
              <a:alpha val="40000"/>
            </a:prstClr>
          </a:outerShdw>
        </a:effectLst>
      </dgm:spPr>
      <dgm:t>
        <a:bodyPr/>
        <a:lstStyle/>
        <a:p>
          <a:r>
            <a:rPr lang="en-US" sz="1600" b="1" dirty="0"/>
            <a:t>Prevent</a:t>
          </a:r>
          <a:r>
            <a:rPr lang="en-US" sz="1600" dirty="0"/>
            <a:t>	</a:t>
          </a:r>
        </a:p>
      </dgm:t>
    </dgm:pt>
    <dgm:pt modelId="{34AD8B80-C6BE-40E5-9CB1-3C32A6E6B1A1}" type="parTrans" cxnId="{C39BC5F0-F7E9-4614-B7D1-C4F89C5F2819}">
      <dgm:prSet/>
      <dgm:spPr/>
      <dgm:t>
        <a:bodyPr/>
        <a:lstStyle/>
        <a:p>
          <a:endParaRPr lang="en-US"/>
        </a:p>
      </dgm:t>
    </dgm:pt>
    <dgm:pt modelId="{DA0B1872-656A-47BC-B15D-9D32838C6DD1}" type="sibTrans" cxnId="{C39BC5F0-F7E9-4614-B7D1-C4F89C5F2819}">
      <dgm:prSet/>
      <dgm:spPr>
        <a:solidFill>
          <a:srgbClr val="00B0F0"/>
        </a:solidFill>
        <a:effectLst>
          <a:outerShdw blurRad="50800" dist="38100" dir="2700000" algn="tl" rotWithShape="0">
            <a:prstClr val="black">
              <a:alpha val="40000"/>
            </a:prstClr>
          </a:outerShdw>
        </a:effectLst>
      </dgm:spPr>
      <dgm:t>
        <a:bodyPr/>
        <a:lstStyle/>
        <a:p>
          <a:endParaRPr lang="en-US" dirty="0"/>
        </a:p>
      </dgm:t>
    </dgm:pt>
    <dgm:pt modelId="{1E35B1DE-3085-4A85-B322-7EE06F5D314B}">
      <dgm:prSet phldrT="[Text]" custT="1"/>
      <dgm:spPr>
        <a:solidFill>
          <a:srgbClr val="E76618"/>
        </a:solidFill>
        <a:ln>
          <a:solidFill>
            <a:srgbClr val="E76618"/>
          </a:solidFill>
        </a:ln>
        <a:effectLst>
          <a:outerShdw blurRad="50800" dist="38100" dir="2700000" algn="tl" rotWithShape="0">
            <a:prstClr val="black">
              <a:alpha val="40000"/>
            </a:prstClr>
          </a:outerShdw>
        </a:effectLst>
      </dgm:spPr>
      <dgm:t>
        <a:bodyPr/>
        <a:lstStyle/>
        <a:p>
          <a:r>
            <a:rPr lang="en-US" sz="1600" b="1" dirty="0"/>
            <a:t>Detect</a:t>
          </a:r>
        </a:p>
      </dgm:t>
    </dgm:pt>
    <dgm:pt modelId="{14EA16C2-1FCB-490F-B8EC-B29E8EF3C355}" type="parTrans" cxnId="{7C8A18E3-6BEA-42AE-8BC0-6BC9F00C7CB5}">
      <dgm:prSet/>
      <dgm:spPr/>
      <dgm:t>
        <a:bodyPr/>
        <a:lstStyle/>
        <a:p>
          <a:endParaRPr lang="en-US"/>
        </a:p>
      </dgm:t>
    </dgm:pt>
    <dgm:pt modelId="{B83CCAC8-0D8A-4A46-88CD-0752E9D7167F}" type="sibTrans" cxnId="{7C8A18E3-6BEA-42AE-8BC0-6BC9F00C7CB5}">
      <dgm:prSet/>
      <dgm:spPr>
        <a:solidFill>
          <a:srgbClr val="00B0F0"/>
        </a:solidFill>
        <a:effectLst>
          <a:outerShdw blurRad="50800" dist="38100" dir="2700000" algn="tl" rotWithShape="0">
            <a:prstClr val="black">
              <a:alpha val="40000"/>
            </a:prstClr>
          </a:outerShdw>
        </a:effectLst>
      </dgm:spPr>
      <dgm:t>
        <a:bodyPr/>
        <a:lstStyle/>
        <a:p>
          <a:endParaRPr lang="en-US" dirty="0"/>
        </a:p>
      </dgm:t>
    </dgm:pt>
    <dgm:pt modelId="{D9C39BCD-6BE7-4CEF-A48E-139F2D07AE84}">
      <dgm:prSet phldrT="[Text]" custT="1"/>
      <dgm:spPr>
        <a:solidFill>
          <a:srgbClr val="E76618"/>
        </a:solidFill>
        <a:ln>
          <a:solidFill>
            <a:srgbClr val="E76618"/>
          </a:solidFill>
        </a:ln>
        <a:effectLst>
          <a:outerShdw blurRad="50800" dist="38100" dir="2700000" algn="tl" rotWithShape="0">
            <a:prstClr val="black">
              <a:alpha val="40000"/>
            </a:prstClr>
          </a:outerShdw>
        </a:effectLst>
      </dgm:spPr>
      <dgm:t>
        <a:bodyPr/>
        <a:lstStyle/>
        <a:p>
          <a:r>
            <a:rPr lang="en-US" sz="1600" b="1" dirty="0"/>
            <a:t>Report</a:t>
          </a:r>
          <a:endParaRPr lang="en-US" sz="1200" b="1" dirty="0"/>
        </a:p>
      </dgm:t>
    </dgm:pt>
    <dgm:pt modelId="{3D5E6F62-24D6-42A0-AD9B-284768BE45E0}" type="parTrans" cxnId="{56D27619-3593-4CD0-91F8-6C1462F4C574}">
      <dgm:prSet/>
      <dgm:spPr/>
      <dgm:t>
        <a:bodyPr/>
        <a:lstStyle/>
        <a:p>
          <a:endParaRPr lang="en-US"/>
        </a:p>
      </dgm:t>
    </dgm:pt>
    <dgm:pt modelId="{D42EED51-CCF0-4FEB-A980-722CE456BFF7}" type="sibTrans" cxnId="{56D27619-3593-4CD0-91F8-6C1462F4C574}">
      <dgm:prSet/>
      <dgm:spPr>
        <a:solidFill>
          <a:srgbClr val="00B0F0"/>
        </a:solidFill>
        <a:effectLst>
          <a:outerShdw blurRad="50800" dist="38100" dir="2700000" algn="tl" rotWithShape="0">
            <a:prstClr val="black">
              <a:alpha val="40000"/>
            </a:prstClr>
          </a:outerShdw>
        </a:effectLst>
      </dgm:spPr>
      <dgm:t>
        <a:bodyPr/>
        <a:lstStyle/>
        <a:p>
          <a:endParaRPr lang="en-US" dirty="0"/>
        </a:p>
      </dgm:t>
    </dgm:pt>
    <dgm:pt modelId="{1FB3F952-5E5F-4BC9-BDB0-3E50587571F9}">
      <dgm:prSet phldrT="[Text]" custT="1"/>
      <dgm:spPr>
        <a:solidFill>
          <a:srgbClr val="E76618"/>
        </a:solidFill>
        <a:ln>
          <a:solidFill>
            <a:srgbClr val="E76618"/>
          </a:solidFill>
        </a:ln>
        <a:effectLst>
          <a:outerShdw blurRad="50800" dist="38100" dir="2700000" algn="tl" rotWithShape="0">
            <a:prstClr val="black">
              <a:alpha val="40000"/>
            </a:prstClr>
          </a:outerShdw>
        </a:effectLst>
      </dgm:spPr>
      <dgm:t>
        <a:bodyPr/>
        <a:lstStyle/>
        <a:p>
          <a:r>
            <a:rPr lang="en-US" sz="1600" b="1" dirty="0"/>
            <a:t>Correct</a:t>
          </a:r>
          <a:endParaRPr lang="en-US" sz="1200" b="1" dirty="0"/>
        </a:p>
      </dgm:t>
    </dgm:pt>
    <dgm:pt modelId="{7471A1D6-BB32-433A-B675-4B330CF2CEC9}" type="parTrans" cxnId="{564B9CA2-E8F3-4C0A-9803-E1878E8EEACE}">
      <dgm:prSet/>
      <dgm:spPr/>
      <dgm:t>
        <a:bodyPr/>
        <a:lstStyle/>
        <a:p>
          <a:endParaRPr lang="en-US"/>
        </a:p>
      </dgm:t>
    </dgm:pt>
    <dgm:pt modelId="{C58C9235-39FA-4A65-87D7-22CB2EEB2DB1}" type="sibTrans" cxnId="{564B9CA2-E8F3-4C0A-9803-E1878E8EEACE}">
      <dgm:prSet/>
      <dgm:spPr>
        <a:solidFill>
          <a:srgbClr val="00B0F0"/>
        </a:solidFill>
        <a:effectLst>
          <a:outerShdw blurRad="50800" dist="38100" dir="2700000" algn="tl" rotWithShape="0">
            <a:prstClr val="black">
              <a:alpha val="40000"/>
            </a:prstClr>
          </a:outerShdw>
        </a:effectLst>
      </dgm:spPr>
      <dgm:t>
        <a:bodyPr/>
        <a:lstStyle/>
        <a:p>
          <a:endParaRPr lang="en-US" dirty="0"/>
        </a:p>
      </dgm:t>
    </dgm:pt>
    <dgm:pt modelId="{D4EB12E9-1AAF-4370-BC55-1D6B3A0F9F9C}">
      <dgm:prSet phldrT="[Text]" custT="1"/>
      <dgm:spPr>
        <a:solidFill>
          <a:srgbClr val="E76618"/>
        </a:solidFill>
        <a:ln>
          <a:solidFill>
            <a:srgbClr val="E76618"/>
          </a:solidFill>
        </a:ln>
        <a:effectLst>
          <a:outerShdw blurRad="50800" dist="38100" dir="2700000" algn="tl" rotWithShape="0">
            <a:prstClr val="black">
              <a:alpha val="40000"/>
            </a:prstClr>
          </a:outerShdw>
        </a:effectLst>
      </dgm:spPr>
      <dgm:t>
        <a:bodyPr/>
        <a:lstStyle/>
        <a:p>
          <a:r>
            <a:rPr lang="en-US" sz="1600" b="1" dirty="0"/>
            <a:t>Monitor/</a:t>
          </a:r>
        </a:p>
        <a:p>
          <a:r>
            <a:rPr lang="en-US" sz="1600" b="1" dirty="0"/>
            <a:t>Audit</a:t>
          </a:r>
          <a:endParaRPr lang="en-US" sz="1200" b="1" dirty="0"/>
        </a:p>
      </dgm:t>
    </dgm:pt>
    <dgm:pt modelId="{7FA2990E-6CF0-47D1-8505-E68C36EC91E0}" type="parTrans" cxnId="{759A97F1-19D7-4DBC-9A95-7E1408832ABC}">
      <dgm:prSet/>
      <dgm:spPr/>
      <dgm:t>
        <a:bodyPr/>
        <a:lstStyle/>
        <a:p>
          <a:endParaRPr lang="en-US"/>
        </a:p>
      </dgm:t>
    </dgm:pt>
    <dgm:pt modelId="{0FD63DD6-68AE-46F0-995A-80A0DDC2EC4E}" type="sibTrans" cxnId="{759A97F1-19D7-4DBC-9A95-7E1408832ABC}">
      <dgm:prSet/>
      <dgm:spPr>
        <a:solidFill>
          <a:srgbClr val="00B0F0"/>
        </a:solidFill>
        <a:effectLst>
          <a:outerShdw blurRad="50800" dist="38100" dir="2700000" algn="tl" rotWithShape="0">
            <a:prstClr val="black">
              <a:alpha val="40000"/>
            </a:prstClr>
          </a:outerShdw>
        </a:effectLst>
      </dgm:spPr>
      <dgm:t>
        <a:bodyPr/>
        <a:lstStyle/>
        <a:p>
          <a:endParaRPr lang="en-US" dirty="0"/>
        </a:p>
      </dgm:t>
    </dgm:pt>
    <dgm:pt modelId="{57FA76B2-AA87-42D3-B1BD-FE757E5BF33B}" type="pres">
      <dgm:prSet presAssocID="{6917E315-6BAE-44FE-824B-5C39726B40AB}" presName="cycle" presStyleCnt="0">
        <dgm:presLayoutVars>
          <dgm:dir/>
          <dgm:resizeHandles val="exact"/>
        </dgm:presLayoutVars>
      </dgm:prSet>
      <dgm:spPr/>
    </dgm:pt>
    <dgm:pt modelId="{508C7BFA-0A03-4853-9036-1101321656AA}" type="pres">
      <dgm:prSet presAssocID="{19ABB82E-9EBD-4478-B450-9710D8A63AD6}" presName="node" presStyleLbl="node1" presStyleIdx="0" presStyleCnt="5">
        <dgm:presLayoutVars>
          <dgm:bulletEnabled val="1"/>
        </dgm:presLayoutVars>
      </dgm:prSet>
      <dgm:spPr/>
    </dgm:pt>
    <dgm:pt modelId="{2317B44D-B9F5-4F80-A004-6792E806EC16}" type="pres">
      <dgm:prSet presAssocID="{DA0B1872-656A-47BC-B15D-9D32838C6DD1}" presName="sibTrans" presStyleLbl="sibTrans2D1" presStyleIdx="0" presStyleCnt="5"/>
      <dgm:spPr/>
    </dgm:pt>
    <dgm:pt modelId="{7558DFE7-662C-45FF-BE98-FBC971E5DBF8}" type="pres">
      <dgm:prSet presAssocID="{DA0B1872-656A-47BC-B15D-9D32838C6DD1}" presName="connectorText" presStyleLbl="sibTrans2D1" presStyleIdx="0" presStyleCnt="5"/>
      <dgm:spPr/>
    </dgm:pt>
    <dgm:pt modelId="{4EE0E2D2-F98F-4878-830D-79DC313431A2}" type="pres">
      <dgm:prSet presAssocID="{1E35B1DE-3085-4A85-B322-7EE06F5D314B}" presName="node" presStyleLbl="node1" presStyleIdx="1" presStyleCnt="5">
        <dgm:presLayoutVars>
          <dgm:bulletEnabled val="1"/>
        </dgm:presLayoutVars>
      </dgm:prSet>
      <dgm:spPr/>
    </dgm:pt>
    <dgm:pt modelId="{BBD66A3D-F581-4630-BEC6-B8907B689A4C}" type="pres">
      <dgm:prSet presAssocID="{B83CCAC8-0D8A-4A46-88CD-0752E9D7167F}" presName="sibTrans" presStyleLbl="sibTrans2D1" presStyleIdx="1" presStyleCnt="5"/>
      <dgm:spPr/>
    </dgm:pt>
    <dgm:pt modelId="{E890463E-AC0C-4775-AD15-2732C58B5A46}" type="pres">
      <dgm:prSet presAssocID="{B83CCAC8-0D8A-4A46-88CD-0752E9D7167F}" presName="connectorText" presStyleLbl="sibTrans2D1" presStyleIdx="1" presStyleCnt="5"/>
      <dgm:spPr/>
    </dgm:pt>
    <dgm:pt modelId="{405370CA-8D6D-4660-A646-B3ECEA87ADAD}" type="pres">
      <dgm:prSet presAssocID="{D9C39BCD-6BE7-4CEF-A48E-139F2D07AE84}" presName="node" presStyleLbl="node1" presStyleIdx="2" presStyleCnt="5">
        <dgm:presLayoutVars>
          <dgm:bulletEnabled val="1"/>
        </dgm:presLayoutVars>
      </dgm:prSet>
      <dgm:spPr/>
    </dgm:pt>
    <dgm:pt modelId="{7F2B1D99-B4BA-4BE8-8F9F-8E5F913DBAF5}" type="pres">
      <dgm:prSet presAssocID="{D42EED51-CCF0-4FEB-A980-722CE456BFF7}" presName="sibTrans" presStyleLbl="sibTrans2D1" presStyleIdx="2" presStyleCnt="5"/>
      <dgm:spPr/>
    </dgm:pt>
    <dgm:pt modelId="{EC5C74A6-9BF2-47B3-A987-F1DC4256F906}" type="pres">
      <dgm:prSet presAssocID="{D42EED51-CCF0-4FEB-A980-722CE456BFF7}" presName="connectorText" presStyleLbl="sibTrans2D1" presStyleIdx="2" presStyleCnt="5"/>
      <dgm:spPr/>
    </dgm:pt>
    <dgm:pt modelId="{4984098B-A0ED-448C-8C86-19E9007DC46A}" type="pres">
      <dgm:prSet presAssocID="{1FB3F952-5E5F-4BC9-BDB0-3E50587571F9}" presName="node" presStyleLbl="node1" presStyleIdx="3" presStyleCnt="5">
        <dgm:presLayoutVars>
          <dgm:bulletEnabled val="1"/>
        </dgm:presLayoutVars>
      </dgm:prSet>
      <dgm:spPr/>
    </dgm:pt>
    <dgm:pt modelId="{0F904B0C-8E71-45E6-A1D6-139C4262F7F6}" type="pres">
      <dgm:prSet presAssocID="{C58C9235-39FA-4A65-87D7-22CB2EEB2DB1}" presName="sibTrans" presStyleLbl="sibTrans2D1" presStyleIdx="3" presStyleCnt="5"/>
      <dgm:spPr/>
    </dgm:pt>
    <dgm:pt modelId="{D3EC2387-212E-40DD-89CF-D807A34239A0}" type="pres">
      <dgm:prSet presAssocID="{C58C9235-39FA-4A65-87D7-22CB2EEB2DB1}" presName="connectorText" presStyleLbl="sibTrans2D1" presStyleIdx="3" presStyleCnt="5"/>
      <dgm:spPr/>
    </dgm:pt>
    <dgm:pt modelId="{777B94FB-F11B-425D-A923-554722657E4D}" type="pres">
      <dgm:prSet presAssocID="{D4EB12E9-1AAF-4370-BC55-1D6B3A0F9F9C}" presName="node" presStyleLbl="node1" presStyleIdx="4" presStyleCnt="5">
        <dgm:presLayoutVars>
          <dgm:bulletEnabled val="1"/>
        </dgm:presLayoutVars>
      </dgm:prSet>
      <dgm:spPr/>
    </dgm:pt>
    <dgm:pt modelId="{A720EB12-E7CB-43D4-877E-5B88B20D5994}" type="pres">
      <dgm:prSet presAssocID="{0FD63DD6-68AE-46F0-995A-80A0DDC2EC4E}" presName="sibTrans" presStyleLbl="sibTrans2D1" presStyleIdx="4" presStyleCnt="5"/>
      <dgm:spPr/>
    </dgm:pt>
    <dgm:pt modelId="{8CDDC313-366F-43AC-A3D4-9B00CBF7FE66}" type="pres">
      <dgm:prSet presAssocID="{0FD63DD6-68AE-46F0-995A-80A0DDC2EC4E}" presName="connectorText" presStyleLbl="sibTrans2D1" presStyleIdx="4" presStyleCnt="5"/>
      <dgm:spPr/>
    </dgm:pt>
  </dgm:ptLst>
  <dgm:cxnLst>
    <dgm:cxn modelId="{B447EC10-DC5D-472A-822A-A80CD741354C}" type="presOf" srcId="{C58C9235-39FA-4A65-87D7-22CB2EEB2DB1}" destId="{0F904B0C-8E71-45E6-A1D6-139C4262F7F6}" srcOrd="0" destOrd="0" presId="urn:microsoft.com/office/officeart/2005/8/layout/cycle2"/>
    <dgm:cxn modelId="{525FC615-97FE-466D-B4AA-2A4BDBBB201F}" type="presOf" srcId="{0FD63DD6-68AE-46F0-995A-80A0DDC2EC4E}" destId="{8CDDC313-366F-43AC-A3D4-9B00CBF7FE66}" srcOrd="1" destOrd="0" presId="urn:microsoft.com/office/officeart/2005/8/layout/cycle2"/>
    <dgm:cxn modelId="{56D27619-3593-4CD0-91F8-6C1462F4C574}" srcId="{6917E315-6BAE-44FE-824B-5C39726B40AB}" destId="{D9C39BCD-6BE7-4CEF-A48E-139F2D07AE84}" srcOrd="2" destOrd="0" parTransId="{3D5E6F62-24D6-42A0-AD9B-284768BE45E0}" sibTransId="{D42EED51-CCF0-4FEB-A980-722CE456BFF7}"/>
    <dgm:cxn modelId="{A9781724-C414-4CA0-A24C-7A09B3DF04EC}" type="presOf" srcId="{6917E315-6BAE-44FE-824B-5C39726B40AB}" destId="{57FA76B2-AA87-42D3-B1BD-FE757E5BF33B}" srcOrd="0" destOrd="0" presId="urn:microsoft.com/office/officeart/2005/8/layout/cycle2"/>
    <dgm:cxn modelId="{87698229-F256-4A9A-999B-C62ABA2C3F00}" type="presOf" srcId="{1E35B1DE-3085-4A85-B322-7EE06F5D314B}" destId="{4EE0E2D2-F98F-4878-830D-79DC313431A2}" srcOrd="0" destOrd="0" presId="urn:microsoft.com/office/officeart/2005/8/layout/cycle2"/>
    <dgm:cxn modelId="{27834363-29EC-46F7-9F1C-663CE7F27173}" type="presOf" srcId="{B83CCAC8-0D8A-4A46-88CD-0752E9D7167F}" destId="{E890463E-AC0C-4775-AD15-2732C58B5A46}" srcOrd="1" destOrd="0" presId="urn:microsoft.com/office/officeart/2005/8/layout/cycle2"/>
    <dgm:cxn modelId="{DB56FB43-5CA6-4D48-BA77-BDF05075546F}" type="presOf" srcId="{1FB3F952-5E5F-4BC9-BDB0-3E50587571F9}" destId="{4984098B-A0ED-448C-8C86-19E9007DC46A}" srcOrd="0" destOrd="0" presId="urn:microsoft.com/office/officeart/2005/8/layout/cycle2"/>
    <dgm:cxn modelId="{6FF6B564-1DBD-473A-8212-0047726FB825}" type="presOf" srcId="{B83CCAC8-0D8A-4A46-88CD-0752E9D7167F}" destId="{BBD66A3D-F581-4630-BEC6-B8907B689A4C}" srcOrd="0" destOrd="0" presId="urn:microsoft.com/office/officeart/2005/8/layout/cycle2"/>
    <dgm:cxn modelId="{3F4C4D49-9CFB-4885-B1EF-0B24454A5269}" type="presOf" srcId="{D42EED51-CCF0-4FEB-A980-722CE456BFF7}" destId="{7F2B1D99-B4BA-4BE8-8F9F-8E5F913DBAF5}" srcOrd="0" destOrd="0" presId="urn:microsoft.com/office/officeart/2005/8/layout/cycle2"/>
    <dgm:cxn modelId="{243A5993-C5BE-46E3-B2FF-A007BA64B633}" type="presOf" srcId="{19ABB82E-9EBD-4478-B450-9710D8A63AD6}" destId="{508C7BFA-0A03-4853-9036-1101321656AA}" srcOrd="0" destOrd="0" presId="urn:microsoft.com/office/officeart/2005/8/layout/cycle2"/>
    <dgm:cxn modelId="{564B9CA2-E8F3-4C0A-9803-E1878E8EEACE}" srcId="{6917E315-6BAE-44FE-824B-5C39726B40AB}" destId="{1FB3F952-5E5F-4BC9-BDB0-3E50587571F9}" srcOrd="3" destOrd="0" parTransId="{7471A1D6-BB32-433A-B675-4B330CF2CEC9}" sibTransId="{C58C9235-39FA-4A65-87D7-22CB2EEB2DB1}"/>
    <dgm:cxn modelId="{2FD69EA6-110D-43E0-8450-8A5B5D215186}" type="presOf" srcId="{D9C39BCD-6BE7-4CEF-A48E-139F2D07AE84}" destId="{405370CA-8D6D-4660-A646-B3ECEA87ADAD}" srcOrd="0" destOrd="0" presId="urn:microsoft.com/office/officeart/2005/8/layout/cycle2"/>
    <dgm:cxn modelId="{41DB85AD-92D3-4EE4-B17F-BACA3C35A7AE}" type="presOf" srcId="{0FD63DD6-68AE-46F0-995A-80A0DDC2EC4E}" destId="{A720EB12-E7CB-43D4-877E-5B88B20D5994}" srcOrd="0" destOrd="0" presId="urn:microsoft.com/office/officeart/2005/8/layout/cycle2"/>
    <dgm:cxn modelId="{4F21D4AE-F135-410E-AF16-6E37819DC600}" type="presOf" srcId="{D4EB12E9-1AAF-4370-BC55-1D6B3A0F9F9C}" destId="{777B94FB-F11B-425D-A923-554722657E4D}" srcOrd="0" destOrd="0" presId="urn:microsoft.com/office/officeart/2005/8/layout/cycle2"/>
    <dgm:cxn modelId="{C61E07D3-2077-4343-8171-DB18A6C16965}" type="presOf" srcId="{DA0B1872-656A-47BC-B15D-9D32838C6DD1}" destId="{7558DFE7-662C-45FF-BE98-FBC971E5DBF8}" srcOrd="1" destOrd="0" presId="urn:microsoft.com/office/officeart/2005/8/layout/cycle2"/>
    <dgm:cxn modelId="{66E2DED9-FCA1-4454-B9A0-54BE0E82CB61}" type="presOf" srcId="{DA0B1872-656A-47BC-B15D-9D32838C6DD1}" destId="{2317B44D-B9F5-4F80-A004-6792E806EC16}" srcOrd="0" destOrd="0" presId="urn:microsoft.com/office/officeart/2005/8/layout/cycle2"/>
    <dgm:cxn modelId="{8DDBFEDA-4147-4450-979B-3A343B1EDD3B}" type="presOf" srcId="{D42EED51-CCF0-4FEB-A980-722CE456BFF7}" destId="{EC5C74A6-9BF2-47B3-A987-F1DC4256F906}" srcOrd="1" destOrd="0" presId="urn:microsoft.com/office/officeart/2005/8/layout/cycle2"/>
    <dgm:cxn modelId="{65588BDD-BB27-41F1-989D-B3B33B8C5517}" type="presOf" srcId="{C58C9235-39FA-4A65-87D7-22CB2EEB2DB1}" destId="{D3EC2387-212E-40DD-89CF-D807A34239A0}" srcOrd="1" destOrd="0" presId="urn:microsoft.com/office/officeart/2005/8/layout/cycle2"/>
    <dgm:cxn modelId="{7C8A18E3-6BEA-42AE-8BC0-6BC9F00C7CB5}" srcId="{6917E315-6BAE-44FE-824B-5C39726B40AB}" destId="{1E35B1DE-3085-4A85-B322-7EE06F5D314B}" srcOrd="1" destOrd="0" parTransId="{14EA16C2-1FCB-490F-B8EC-B29E8EF3C355}" sibTransId="{B83CCAC8-0D8A-4A46-88CD-0752E9D7167F}"/>
    <dgm:cxn modelId="{C39BC5F0-F7E9-4614-B7D1-C4F89C5F2819}" srcId="{6917E315-6BAE-44FE-824B-5C39726B40AB}" destId="{19ABB82E-9EBD-4478-B450-9710D8A63AD6}" srcOrd="0" destOrd="0" parTransId="{34AD8B80-C6BE-40E5-9CB1-3C32A6E6B1A1}" sibTransId="{DA0B1872-656A-47BC-B15D-9D32838C6DD1}"/>
    <dgm:cxn modelId="{759A97F1-19D7-4DBC-9A95-7E1408832ABC}" srcId="{6917E315-6BAE-44FE-824B-5C39726B40AB}" destId="{D4EB12E9-1AAF-4370-BC55-1D6B3A0F9F9C}" srcOrd="4" destOrd="0" parTransId="{7FA2990E-6CF0-47D1-8505-E68C36EC91E0}" sibTransId="{0FD63DD6-68AE-46F0-995A-80A0DDC2EC4E}"/>
    <dgm:cxn modelId="{3941A8A2-A816-4BC7-B9F0-011B98D80F64}" type="presParOf" srcId="{57FA76B2-AA87-42D3-B1BD-FE757E5BF33B}" destId="{508C7BFA-0A03-4853-9036-1101321656AA}" srcOrd="0" destOrd="0" presId="urn:microsoft.com/office/officeart/2005/8/layout/cycle2"/>
    <dgm:cxn modelId="{9D5B91DB-B3FD-451E-B85D-EBEC4A5CF34B}" type="presParOf" srcId="{57FA76B2-AA87-42D3-B1BD-FE757E5BF33B}" destId="{2317B44D-B9F5-4F80-A004-6792E806EC16}" srcOrd="1" destOrd="0" presId="urn:microsoft.com/office/officeart/2005/8/layout/cycle2"/>
    <dgm:cxn modelId="{A41D714C-352A-46F1-9306-DA2E334C584E}" type="presParOf" srcId="{2317B44D-B9F5-4F80-A004-6792E806EC16}" destId="{7558DFE7-662C-45FF-BE98-FBC971E5DBF8}" srcOrd="0" destOrd="0" presId="urn:microsoft.com/office/officeart/2005/8/layout/cycle2"/>
    <dgm:cxn modelId="{EF02396F-D0DE-4C45-882B-B961F66F99A7}" type="presParOf" srcId="{57FA76B2-AA87-42D3-B1BD-FE757E5BF33B}" destId="{4EE0E2D2-F98F-4878-830D-79DC313431A2}" srcOrd="2" destOrd="0" presId="urn:microsoft.com/office/officeart/2005/8/layout/cycle2"/>
    <dgm:cxn modelId="{02D584E9-98D6-407A-B84C-A134A917AB5F}" type="presParOf" srcId="{57FA76B2-AA87-42D3-B1BD-FE757E5BF33B}" destId="{BBD66A3D-F581-4630-BEC6-B8907B689A4C}" srcOrd="3" destOrd="0" presId="urn:microsoft.com/office/officeart/2005/8/layout/cycle2"/>
    <dgm:cxn modelId="{C059C3D9-A90E-4BF0-A570-5A674D8A9C0C}" type="presParOf" srcId="{BBD66A3D-F581-4630-BEC6-B8907B689A4C}" destId="{E890463E-AC0C-4775-AD15-2732C58B5A46}" srcOrd="0" destOrd="0" presId="urn:microsoft.com/office/officeart/2005/8/layout/cycle2"/>
    <dgm:cxn modelId="{8CFCAF9F-7252-46C4-A062-C1B2E505FE04}" type="presParOf" srcId="{57FA76B2-AA87-42D3-B1BD-FE757E5BF33B}" destId="{405370CA-8D6D-4660-A646-B3ECEA87ADAD}" srcOrd="4" destOrd="0" presId="urn:microsoft.com/office/officeart/2005/8/layout/cycle2"/>
    <dgm:cxn modelId="{0214646C-67F6-4A45-8A96-9B21FB69AF2F}" type="presParOf" srcId="{57FA76B2-AA87-42D3-B1BD-FE757E5BF33B}" destId="{7F2B1D99-B4BA-4BE8-8F9F-8E5F913DBAF5}" srcOrd="5" destOrd="0" presId="urn:microsoft.com/office/officeart/2005/8/layout/cycle2"/>
    <dgm:cxn modelId="{218C6334-F2FA-45E7-95CE-A7A3F2FB4F9D}" type="presParOf" srcId="{7F2B1D99-B4BA-4BE8-8F9F-8E5F913DBAF5}" destId="{EC5C74A6-9BF2-47B3-A987-F1DC4256F906}" srcOrd="0" destOrd="0" presId="urn:microsoft.com/office/officeart/2005/8/layout/cycle2"/>
    <dgm:cxn modelId="{1C4479CC-5E4F-4BB4-970F-2D68BC1A435A}" type="presParOf" srcId="{57FA76B2-AA87-42D3-B1BD-FE757E5BF33B}" destId="{4984098B-A0ED-448C-8C86-19E9007DC46A}" srcOrd="6" destOrd="0" presId="urn:microsoft.com/office/officeart/2005/8/layout/cycle2"/>
    <dgm:cxn modelId="{46760BC7-9733-450D-A29F-91D544B54A19}" type="presParOf" srcId="{57FA76B2-AA87-42D3-B1BD-FE757E5BF33B}" destId="{0F904B0C-8E71-45E6-A1D6-139C4262F7F6}" srcOrd="7" destOrd="0" presId="urn:microsoft.com/office/officeart/2005/8/layout/cycle2"/>
    <dgm:cxn modelId="{6AFDD12E-A62C-48A4-AF76-BC0D7196C0FE}" type="presParOf" srcId="{0F904B0C-8E71-45E6-A1D6-139C4262F7F6}" destId="{D3EC2387-212E-40DD-89CF-D807A34239A0}" srcOrd="0" destOrd="0" presId="urn:microsoft.com/office/officeart/2005/8/layout/cycle2"/>
    <dgm:cxn modelId="{AF902858-01F1-4B99-9118-5C0BBC3096E5}" type="presParOf" srcId="{57FA76B2-AA87-42D3-B1BD-FE757E5BF33B}" destId="{777B94FB-F11B-425D-A923-554722657E4D}" srcOrd="8" destOrd="0" presId="urn:microsoft.com/office/officeart/2005/8/layout/cycle2"/>
    <dgm:cxn modelId="{F4946786-31DC-4B1F-B18F-99A5810F13A0}" type="presParOf" srcId="{57FA76B2-AA87-42D3-B1BD-FE757E5BF33B}" destId="{A720EB12-E7CB-43D4-877E-5B88B20D5994}" srcOrd="9" destOrd="0" presId="urn:microsoft.com/office/officeart/2005/8/layout/cycle2"/>
    <dgm:cxn modelId="{73FBF1F8-D34B-463B-A928-30405DD9A31F}" type="presParOf" srcId="{A720EB12-E7CB-43D4-877E-5B88B20D5994}" destId="{8CDDC313-366F-43AC-A3D4-9B00CBF7FE6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376BE8-1394-4CE4-A4F9-BFE20267A826}" type="doc">
      <dgm:prSet loTypeId="urn:microsoft.com/office/officeart/2005/8/layout/chevron1" loCatId="process" qsTypeId="urn:microsoft.com/office/officeart/2005/8/quickstyle/simple1" qsCatId="simple" csTypeId="urn:microsoft.com/office/officeart/2005/8/colors/accent1_2" csCatId="accent1" phldr="1"/>
      <dgm:spPr/>
    </dgm:pt>
    <dgm:pt modelId="{D77CB9C8-C8CB-40E0-8D44-E17CB9EDE2B8}">
      <dgm:prSet phldrT="[Text]"/>
      <dgm:spPr>
        <a:solidFill>
          <a:srgbClr val="E76618"/>
        </a:solidFill>
        <a:ln>
          <a:solidFill>
            <a:srgbClr val="E76618"/>
          </a:solidFill>
        </a:ln>
        <a:effectLst>
          <a:outerShdw blurRad="50800" dist="38100" dir="2700000" algn="tl" rotWithShape="0">
            <a:prstClr val="black">
              <a:alpha val="40000"/>
            </a:prstClr>
          </a:outerShdw>
        </a:effectLst>
      </dgm:spPr>
      <dgm:t>
        <a:bodyPr/>
        <a:lstStyle/>
        <a:p>
          <a:r>
            <a:rPr lang="en-US" b="1" dirty="0"/>
            <a:t>Mandatory Training or Re-Training</a:t>
          </a:r>
        </a:p>
      </dgm:t>
    </dgm:pt>
    <dgm:pt modelId="{60C21565-8D6E-4941-9ED7-25AB54BCA202}" type="parTrans" cxnId="{CB167EFE-7B32-4259-A4CB-56F67F38993D}">
      <dgm:prSet/>
      <dgm:spPr/>
      <dgm:t>
        <a:bodyPr/>
        <a:lstStyle/>
        <a:p>
          <a:endParaRPr lang="en-US"/>
        </a:p>
      </dgm:t>
    </dgm:pt>
    <dgm:pt modelId="{49F1CEE4-B6A2-41BE-A4C1-FAADEFDDD5CA}" type="sibTrans" cxnId="{CB167EFE-7B32-4259-A4CB-56F67F38993D}">
      <dgm:prSet/>
      <dgm:spPr/>
      <dgm:t>
        <a:bodyPr/>
        <a:lstStyle/>
        <a:p>
          <a:endParaRPr lang="en-US"/>
        </a:p>
      </dgm:t>
    </dgm:pt>
    <dgm:pt modelId="{5857AB2D-F9E7-40AE-8C78-5924A543CA12}">
      <dgm:prSet phldrT="[Text]"/>
      <dgm:spPr>
        <a:solidFill>
          <a:srgbClr val="E76618"/>
        </a:solidFill>
        <a:ln>
          <a:solidFill>
            <a:srgbClr val="E76618"/>
          </a:solidFill>
        </a:ln>
        <a:effectLst>
          <a:outerShdw blurRad="50800" dist="38100" dir="2700000" algn="tl" rotWithShape="0">
            <a:prstClr val="black">
              <a:alpha val="40000"/>
            </a:prstClr>
          </a:outerShdw>
        </a:effectLst>
      </dgm:spPr>
      <dgm:t>
        <a:bodyPr/>
        <a:lstStyle/>
        <a:p>
          <a:r>
            <a:rPr lang="en-US" b="1" dirty="0"/>
            <a:t>Disciplinary Action (including fines)</a:t>
          </a:r>
        </a:p>
      </dgm:t>
    </dgm:pt>
    <dgm:pt modelId="{34D09C18-11BA-43BC-A2C4-E3C85FEDC7FC}" type="parTrans" cxnId="{FF5163CD-C627-4DF9-98FC-62B618D0A0C9}">
      <dgm:prSet/>
      <dgm:spPr/>
      <dgm:t>
        <a:bodyPr/>
        <a:lstStyle/>
        <a:p>
          <a:endParaRPr lang="en-US"/>
        </a:p>
      </dgm:t>
    </dgm:pt>
    <dgm:pt modelId="{D1A9A863-AE96-4E24-8A91-2887483FC5B6}" type="sibTrans" cxnId="{FF5163CD-C627-4DF9-98FC-62B618D0A0C9}">
      <dgm:prSet/>
      <dgm:spPr/>
      <dgm:t>
        <a:bodyPr/>
        <a:lstStyle/>
        <a:p>
          <a:endParaRPr lang="en-US"/>
        </a:p>
      </dgm:t>
    </dgm:pt>
    <dgm:pt modelId="{6B535493-BD34-4AAA-9F1B-6BB4A240EEC6}">
      <dgm:prSet phldrT="[Text]"/>
      <dgm:spPr>
        <a:solidFill>
          <a:srgbClr val="E76618"/>
        </a:solidFill>
        <a:ln>
          <a:solidFill>
            <a:srgbClr val="E76618"/>
          </a:solidFill>
        </a:ln>
        <a:effectLst>
          <a:outerShdw blurRad="50800" dist="38100" dir="2700000" algn="tl" rotWithShape="0">
            <a:prstClr val="black">
              <a:alpha val="40000"/>
            </a:prstClr>
          </a:outerShdw>
        </a:effectLst>
      </dgm:spPr>
      <dgm:t>
        <a:bodyPr/>
        <a:lstStyle/>
        <a:p>
          <a:r>
            <a:rPr lang="en-US" b="1" dirty="0"/>
            <a:t>Termination</a:t>
          </a:r>
        </a:p>
      </dgm:t>
    </dgm:pt>
    <dgm:pt modelId="{5976B379-9047-4941-9770-1C6F5105B280}" type="parTrans" cxnId="{9D156E53-EB51-468A-82F8-0A7C7FE6D38A}">
      <dgm:prSet/>
      <dgm:spPr/>
      <dgm:t>
        <a:bodyPr/>
        <a:lstStyle/>
        <a:p>
          <a:endParaRPr lang="en-US"/>
        </a:p>
      </dgm:t>
    </dgm:pt>
    <dgm:pt modelId="{DAB5D41E-4854-4A92-9355-2A6DD52EDA20}" type="sibTrans" cxnId="{9D156E53-EB51-468A-82F8-0A7C7FE6D38A}">
      <dgm:prSet/>
      <dgm:spPr/>
      <dgm:t>
        <a:bodyPr/>
        <a:lstStyle/>
        <a:p>
          <a:endParaRPr lang="en-US"/>
        </a:p>
      </dgm:t>
    </dgm:pt>
    <dgm:pt modelId="{09DC1B68-AE30-49BB-8EFF-8735B08DAE04}" type="pres">
      <dgm:prSet presAssocID="{B0376BE8-1394-4CE4-A4F9-BFE20267A826}" presName="Name0" presStyleCnt="0">
        <dgm:presLayoutVars>
          <dgm:dir/>
          <dgm:animLvl val="lvl"/>
          <dgm:resizeHandles val="exact"/>
        </dgm:presLayoutVars>
      </dgm:prSet>
      <dgm:spPr/>
    </dgm:pt>
    <dgm:pt modelId="{ED0295C5-073F-49E4-8D7F-F61455E51B6A}" type="pres">
      <dgm:prSet presAssocID="{D77CB9C8-C8CB-40E0-8D44-E17CB9EDE2B8}" presName="parTxOnly" presStyleLbl="node1" presStyleIdx="0" presStyleCnt="3">
        <dgm:presLayoutVars>
          <dgm:chMax val="0"/>
          <dgm:chPref val="0"/>
          <dgm:bulletEnabled val="1"/>
        </dgm:presLayoutVars>
      </dgm:prSet>
      <dgm:spPr/>
    </dgm:pt>
    <dgm:pt modelId="{9A5B91B3-8163-4091-97B0-B00E5BAB7AF0}" type="pres">
      <dgm:prSet presAssocID="{49F1CEE4-B6A2-41BE-A4C1-FAADEFDDD5CA}" presName="parTxOnlySpace" presStyleCnt="0"/>
      <dgm:spPr/>
    </dgm:pt>
    <dgm:pt modelId="{BDD866E5-8E83-4BEE-B861-94C29F4CFBAA}" type="pres">
      <dgm:prSet presAssocID="{5857AB2D-F9E7-40AE-8C78-5924A543CA12}" presName="parTxOnly" presStyleLbl="node1" presStyleIdx="1" presStyleCnt="3" custLinFactNeighborX="2506" custLinFactNeighborY="214">
        <dgm:presLayoutVars>
          <dgm:chMax val="0"/>
          <dgm:chPref val="0"/>
          <dgm:bulletEnabled val="1"/>
        </dgm:presLayoutVars>
      </dgm:prSet>
      <dgm:spPr/>
    </dgm:pt>
    <dgm:pt modelId="{559E3612-F73A-4526-B1C0-A426672A34C8}" type="pres">
      <dgm:prSet presAssocID="{D1A9A863-AE96-4E24-8A91-2887483FC5B6}" presName="parTxOnlySpace" presStyleCnt="0"/>
      <dgm:spPr/>
    </dgm:pt>
    <dgm:pt modelId="{A653AAEE-3914-4082-95FA-06E077F677B0}" type="pres">
      <dgm:prSet presAssocID="{6B535493-BD34-4AAA-9F1B-6BB4A240EEC6}" presName="parTxOnly" presStyleLbl="node1" presStyleIdx="2" presStyleCnt="3" custLinFactNeighborX="2973">
        <dgm:presLayoutVars>
          <dgm:chMax val="0"/>
          <dgm:chPref val="0"/>
          <dgm:bulletEnabled val="1"/>
        </dgm:presLayoutVars>
      </dgm:prSet>
      <dgm:spPr/>
    </dgm:pt>
  </dgm:ptLst>
  <dgm:cxnLst>
    <dgm:cxn modelId="{74A8421B-4B38-4670-9B4C-A7E14B8EB5E8}" type="presOf" srcId="{6B535493-BD34-4AAA-9F1B-6BB4A240EEC6}" destId="{A653AAEE-3914-4082-95FA-06E077F677B0}" srcOrd="0" destOrd="0" presId="urn:microsoft.com/office/officeart/2005/8/layout/chevron1"/>
    <dgm:cxn modelId="{7FF22551-AEE6-406C-92C3-2D19424A3B39}" type="presOf" srcId="{5857AB2D-F9E7-40AE-8C78-5924A543CA12}" destId="{BDD866E5-8E83-4BEE-B861-94C29F4CFBAA}" srcOrd="0" destOrd="0" presId="urn:microsoft.com/office/officeart/2005/8/layout/chevron1"/>
    <dgm:cxn modelId="{CFD5BD51-3957-4E28-9168-5355F12F1D36}" type="presOf" srcId="{B0376BE8-1394-4CE4-A4F9-BFE20267A826}" destId="{09DC1B68-AE30-49BB-8EFF-8735B08DAE04}" srcOrd="0" destOrd="0" presId="urn:microsoft.com/office/officeart/2005/8/layout/chevron1"/>
    <dgm:cxn modelId="{9D156E53-EB51-468A-82F8-0A7C7FE6D38A}" srcId="{B0376BE8-1394-4CE4-A4F9-BFE20267A826}" destId="{6B535493-BD34-4AAA-9F1B-6BB4A240EEC6}" srcOrd="2" destOrd="0" parTransId="{5976B379-9047-4941-9770-1C6F5105B280}" sibTransId="{DAB5D41E-4854-4A92-9355-2A6DD52EDA20}"/>
    <dgm:cxn modelId="{FF5163CD-C627-4DF9-98FC-62B618D0A0C9}" srcId="{B0376BE8-1394-4CE4-A4F9-BFE20267A826}" destId="{5857AB2D-F9E7-40AE-8C78-5924A543CA12}" srcOrd="1" destOrd="0" parTransId="{34D09C18-11BA-43BC-A2C4-E3C85FEDC7FC}" sibTransId="{D1A9A863-AE96-4E24-8A91-2887483FC5B6}"/>
    <dgm:cxn modelId="{EF6B2BED-3D26-48A9-9069-4FBB2C290C48}" type="presOf" srcId="{D77CB9C8-C8CB-40E0-8D44-E17CB9EDE2B8}" destId="{ED0295C5-073F-49E4-8D7F-F61455E51B6A}" srcOrd="0" destOrd="0" presId="urn:microsoft.com/office/officeart/2005/8/layout/chevron1"/>
    <dgm:cxn modelId="{CB167EFE-7B32-4259-A4CB-56F67F38993D}" srcId="{B0376BE8-1394-4CE4-A4F9-BFE20267A826}" destId="{D77CB9C8-C8CB-40E0-8D44-E17CB9EDE2B8}" srcOrd="0" destOrd="0" parTransId="{60C21565-8D6E-4941-9ED7-25AB54BCA202}" sibTransId="{49F1CEE4-B6A2-41BE-A4C1-FAADEFDDD5CA}"/>
    <dgm:cxn modelId="{FA3EF83E-932F-46D2-BBE6-A69BDCC54675}" type="presParOf" srcId="{09DC1B68-AE30-49BB-8EFF-8735B08DAE04}" destId="{ED0295C5-073F-49E4-8D7F-F61455E51B6A}" srcOrd="0" destOrd="0" presId="urn:microsoft.com/office/officeart/2005/8/layout/chevron1"/>
    <dgm:cxn modelId="{879AD7C5-07EA-44AC-B2C1-510253B17029}" type="presParOf" srcId="{09DC1B68-AE30-49BB-8EFF-8735B08DAE04}" destId="{9A5B91B3-8163-4091-97B0-B00E5BAB7AF0}" srcOrd="1" destOrd="0" presId="urn:microsoft.com/office/officeart/2005/8/layout/chevron1"/>
    <dgm:cxn modelId="{C525B724-15F1-4078-9C8D-CC01DA732CF1}" type="presParOf" srcId="{09DC1B68-AE30-49BB-8EFF-8735B08DAE04}" destId="{BDD866E5-8E83-4BEE-B861-94C29F4CFBAA}" srcOrd="2" destOrd="0" presId="urn:microsoft.com/office/officeart/2005/8/layout/chevron1"/>
    <dgm:cxn modelId="{ACB1A8F3-3514-4B6C-B5CB-3AD02B76C59B}" type="presParOf" srcId="{09DC1B68-AE30-49BB-8EFF-8735B08DAE04}" destId="{559E3612-F73A-4526-B1C0-A426672A34C8}" srcOrd="3" destOrd="0" presId="urn:microsoft.com/office/officeart/2005/8/layout/chevron1"/>
    <dgm:cxn modelId="{13B2A404-B292-4FBE-BE7E-19734759FA08}" type="presParOf" srcId="{09DC1B68-AE30-49BB-8EFF-8735B08DAE04}" destId="{A653AAEE-3914-4082-95FA-06E077F677B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5BD76C-D0EF-4015-9DF0-41A2BE41DB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D218E7-0DEA-4B7C-ACFB-1F76B6D00968}">
      <dgm:prSet phldrT="[Text]"/>
      <dgm:spPr>
        <a:solidFill>
          <a:schemeClr val="accent1"/>
        </a:solidFill>
      </dgm:spPr>
      <dgm:t>
        <a:bodyPr/>
        <a:lstStyle/>
        <a:p>
          <a:r>
            <a:rPr lang="en-US" b="1" u="sng" dirty="0"/>
            <a:t>Social Security Act: </a:t>
          </a:r>
          <a:r>
            <a:rPr lang="en-US" dirty="0"/>
            <a:t>Title 18	</a:t>
          </a:r>
        </a:p>
      </dgm:t>
    </dgm:pt>
    <dgm:pt modelId="{DF84B847-0A91-4793-AED5-05095414E854}" type="parTrans" cxnId="{511F9F41-8527-484E-A853-8BED4D80904B}">
      <dgm:prSet/>
      <dgm:spPr/>
      <dgm:t>
        <a:bodyPr/>
        <a:lstStyle/>
        <a:p>
          <a:endParaRPr lang="en-US"/>
        </a:p>
      </dgm:t>
    </dgm:pt>
    <dgm:pt modelId="{E2844F83-ACA5-49FC-B6AF-A7248A82D686}" type="sibTrans" cxnId="{511F9F41-8527-484E-A853-8BED4D80904B}">
      <dgm:prSet/>
      <dgm:spPr/>
      <dgm:t>
        <a:bodyPr/>
        <a:lstStyle/>
        <a:p>
          <a:endParaRPr lang="en-US"/>
        </a:p>
      </dgm:t>
    </dgm:pt>
    <dgm:pt modelId="{2DF548F4-3507-47CD-8165-B63E0F292806}">
      <dgm:prSet phldrT="[Text]"/>
      <dgm:spPr>
        <a:solidFill>
          <a:schemeClr val="accent1"/>
        </a:solidFill>
      </dgm:spPr>
      <dgm:t>
        <a:bodyPr/>
        <a:lstStyle/>
        <a:p>
          <a:r>
            <a:rPr lang="en-US" b="1" i="0" u="sng" dirty="0"/>
            <a:t>Code of Federal Regulations*:</a:t>
          </a:r>
        </a:p>
        <a:p>
          <a:r>
            <a:rPr lang="en-US" dirty="0"/>
            <a:t>42 CFR Parts 422 (Part C) and 423 (Part D)</a:t>
          </a:r>
        </a:p>
      </dgm:t>
    </dgm:pt>
    <dgm:pt modelId="{7E11BAF2-2B1D-486C-BAF0-C759118B7273}" type="parTrans" cxnId="{583F3626-3742-40E7-8682-41ECADC66D14}">
      <dgm:prSet/>
      <dgm:spPr/>
      <dgm:t>
        <a:bodyPr/>
        <a:lstStyle/>
        <a:p>
          <a:endParaRPr lang="en-US"/>
        </a:p>
      </dgm:t>
    </dgm:pt>
    <dgm:pt modelId="{801AF2C8-9EB1-4172-BCAE-46F1CBE602AA}" type="sibTrans" cxnId="{583F3626-3742-40E7-8682-41ECADC66D14}">
      <dgm:prSet/>
      <dgm:spPr/>
      <dgm:t>
        <a:bodyPr/>
        <a:lstStyle/>
        <a:p>
          <a:endParaRPr lang="en-US"/>
        </a:p>
      </dgm:t>
    </dgm:pt>
    <dgm:pt modelId="{9964AD5D-3B19-47B9-B478-1FBB5F39ED45}">
      <dgm:prSet phldrT="[Text]"/>
      <dgm:spPr>
        <a:solidFill>
          <a:schemeClr val="accent1"/>
        </a:solidFill>
      </dgm:spPr>
      <dgm:t>
        <a:bodyPr/>
        <a:lstStyle/>
        <a:p>
          <a:r>
            <a:rPr lang="en-US" b="1" u="sng" dirty="0"/>
            <a:t>CMS Guidelines:</a:t>
          </a:r>
        </a:p>
        <a:p>
          <a:r>
            <a:rPr lang="en-US" dirty="0"/>
            <a:t>Manuals</a:t>
          </a:r>
        </a:p>
        <a:p>
          <a:r>
            <a:rPr lang="en-US" dirty="0"/>
            <a:t>HPMS Memos</a:t>
          </a:r>
        </a:p>
      </dgm:t>
    </dgm:pt>
    <dgm:pt modelId="{7D0513F8-EA92-411B-AB4B-18B4FC1FE275}" type="parTrans" cxnId="{7AA13775-44F2-4608-AAA2-E7197A3B74AE}">
      <dgm:prSet/>
      <dgm:spPr/>
      <dgm:t>
        <a:bodyPr/>
        <a:lstStyle/>
        <a:p>
          <a:endParaRPr lang="en-US"/>
        </a:p>
      </dgm:t>
    </dgm:pt>
    <dgm:pt modelId="{BCC9853A-CC42-4892-95F5-D2E81E8C4129}" type="sibTrans" cxnId="{7AA13775-44F2-4608-AAA2-E7197A3B74AE}">
      <dgm:prSet/>
      <dgm:spPr/>
      <dgm:t>
        <a:bodyPr/>
        <a:lstStyle/>
        <a:p>
          <a:endParaRPr lang="en-US"/>
        </a:p>
      </dgm:t>
    </dgm:pt>
    <dgm:pt modelId="{94327DCC-ABB8-4C2F-B409-20CC8A06685C}">
      <dgm:prSet phldrT="[Text]"/>
      <dgm:spPr>
        <a:solidFill>
          <a:schemeClr val="accent1"/>
        </a:solidFill>
      </dgm:spPr>
      <dgm:t>
        <a:bodyPr/>
        <a:lstStyle/>
        <a:p>
          <a:r>
            <a:rPr lang="en-US" b="1" u="sng" dirty="0"/>
            <a:t>CMS Contracts:</a:t>
          </a:r>
        </a:p>
        <a:p>
          <a:r>
            <a:rPr lang="en-US" dirty="0"/>
            <a:t>Private entities apply and contracts are renewed/non-renewed each year</a:t>
          </a:r>
        </a:p>
      </dgm:t>
    </dgm:pt>
    <dgm:pt modelId="{51AD53DA-4204-416F-9C0F-4F9BF03AB48C}" type="parTrans" cxnId="{AD877B1A-AFE4-4380-8EE4-0308419ADE8D}">
      <dgm:prSet/>
      <dgm:spPr/>
      <dgm:t>
        <a:bodyPr/>
        <a:lstStyle/>
        <a:p>
          <a:endParaRPr lang="en-US"/>
        </a:p>
      </dgm:t>
    </dgm:pt>
    <dgm:pt modelId="{FE51A2AE-C17B-431E-B835-52349996E5CF}" type="sibTrans" cxnId="{AD877B1A-AFE4-4380-8EE4-0308419ADE8D}">
      <dgm:prSet/>
      <dgm:spPr/>
      <dgm:t>
        <a:bodyPr/>
        <a:lstStyle/>
        <a:p>
          <a:endParaRPr lang="en-US"/>
        </a:p>
      </dgm:t>
    </dgm:pt>
    <dgm:pt modelId="{7DF8BBCA-D0C4-40A3-ADAC-CFCD6BE00E66}">
      <dgm:prSet phldrT="[Text]"/>
      <dgm:spPr>
        <a:solidFill>
          <a:schemeClr val="accent1"/>
        </a:solidFill>
      </dgm:spPr>
      <dgm:t>
        <a:bodyPr/>
        <a:lstStyle/>
        <a:p>
          <a:r>
            <a:rPr lang="en-US" b="1" u="sng" dirty="0"/>
            <a:t>Other Sources: </a:t>
          </a:r>
        </a:p>
        <a:p>
          <a:r>
            <a:rPr lang="en-US" dirty="0"/>
            <a:t>OIG/DOJ (fraud, waste, and abuse [FWA])</a:t>
          </a:r>
        </a:p>
        <a:p>
          <a:r>
            <a:rPr lang="en-US" dirty="0"/>
            <a:t>HHS (HIPAA privacy)</a:t>
          </a:r>
        </a:p>
      </dgm:t>
    </dgm:pt>
    <dgm:pt modelId="{926FD58F-F17D-4F2E-B562-823F44C964DB}" type="parTrans" cxnId="{3A2F0FCB-86FD-4D2E-800E-CD02ECEEBC83}">
      <dgm:prSet/>
      <dgm:spPr/>
      <dgm:t>
        <a:bodyPr/>
        <a:lstStyle/>
        <a:p>
          <a:endParaRPr lang="en-US"/>
        </a:p>
      </dgm:t>
    </dgm:pt>
    <dgm:pt modelId="{AEE0952E-07BE-4898-9B20-791C4A0AC9EC}" type="sibTrans" cxnId="{3A2F0FCB-86FD-4D2E-800E-CD02ECEEBC83}">
      <dgm:prSet/>
      <dgm:spPr/>
      <dgm:t>
        <a:bodyPr/>
        <a:lstStyle/>
        <a:p>
          <a:endParaRPr lang="en-US"/>
        </a:p>
      </dgm:t>
    </dgm:pt>
    <dgm:pt modelId="{E6781D26-9DB4-4A64-815C-C909AFC9C06B}">
      <dgm:prSet/>
      <dgm:spPr>
        <a:solidFill>
          <a:schemeClr val="accent1"/>
        </a:solidFill>
      </dgm:spPr>
      <dgm:t>
        <a:bodyPr/>
        <a:lstStyle/>
        <a:p>
          <a:r>
            <a:rPr lang="en-US" b="1" u="sng" dirty="0"/>
            <a:t>State Laws:</a:t>
          </a:r>
        </a:p>
        <a:p>
          <a:r>
            <a:rPr lang="en-US" dirty="0"/>
            <a:t>Licensure</a:t>
          </a:r>
        </a:p>
        <a:p>
          <a:r>
            <a:rPr lang="en-US" dirty="0"/>
            <a:t>Financial Solvency</a:t>
          </a:r>
        </a:p>
        <a:p>
          <a:r>
            <a:rPr lang="en-US" dirty="0"/>
            <a:t>Sales Agents</a:t>
          </a:r>
        </a:p>
      </dgm:t>
    </dgm:pt>
    <dgm:pt modelId="{9AD4E77A-B8BA-4F8A-BE4E-85DDD03B426D}" type="parTrans" cxnId="{E8A80046-55CD-4272-A6C6-1137C3BEC337}">
      <dgm:prSet/>
      <dgm:spPr/>
      <dgm:t>
        <a:bodyPr/>
        <a:lstStyle/>
        <a:p>
          <a:endParaRPr lang="en-US"/>
        </a:p>
      </dgm:t>
    </dgm:pt>
    <dgm:pt modelId="{E5FE837D-8CAE-403C-B657-22C1D7AF825D}" type="sibTrans" cxnId="{E8A80046-55CD-4272-A6C6-1137C3BEC337}">
      <dgm:prSet/>
      <dgm:spPr/>
      <dgm:t>
        <a:bodyPr/>
        <a:lstStyle/>
        <a:p>
          <a:endParaRPr lang="en-US"/>
        </a:p>
      </dgm:t>
    </dgm:pt>
    <dgm:pt modelId="{180D053B-183A-4525-A473-60D127E2BC8E}" type="pres">
      <dgm:prSet presAssocID="{DF5BD76C-D0EF-4015-9DF0-41A2BE41DBFD}" presName="diagram" presStyleCnt="0">
        <dgm:presLayoutVars>
          <dgm:dir/>
          <dgm:resizeHandles val="exact"/>
        </dgm:presLayoutVars>
      </dgm:prSet>
      <dgm:spPr/>
    </dgm:pt>
    <dgm:pt modelId="{FE86F4E0-292B-4D76-A77F-7DD89DAD3EA2}" type="pres">
      <dgm:prSet presAssocID="{09D218E7-0DEA-4B7C-ACFB-1F76B6D00968}" presName="node" presStyleLbl="node1" presStyleIdx="0" presStyleCnt="6">
        <dgm:presLayoutVars>
          <dgm:bulletEnabled val="1"/>
        </dgm:presLayoutVars>
      </dgm:prSet>
      <dgm:spPr/>
    </dgm:pt>
    <dgm:pt modelId="{7CED6618-1DBD-452D-AF63-0E63C151C80E}" type="pres">
      <dgm:prSet presAssocID="{E2844F83-ACA5-49FC-B6AF-A7248A82D686}" presName="sibTrans" presStyleCnt="0"/>
      <dgm:spPr/>
    </dgm:pt>
    <dgm:pt modelId="{F8086412-24C5-47E3-AE4C-43C100EA8319}" type="pres">
      <dgm:prSet presAssocID="{2DF548F4-3507-47CD-8165-B63E0F292806}" presName="node" presStyleLbl="node1" presStyleIdx="1" presStyleCnt="6">
        <dgm:presLayoutVars>
          <dgm:bulletEnabled val="1"/>
        </dgm:presLayoutVars>
      </dgm:prSet>
      <dgm:spPr/>
    </dgm:pt>
    <dgm:pt modelId="{9E0CD332-35DC-480E-8C7F-0D97FEFC18E8}" type="pres">
      <dgm:prSet presAssocID="{801AF2C8-9EB1-4172-BCAE-46F1CBE602AA}" presName="sibTrans" presStyleCnt="0"/>
      <dgm:spPr/>
    </dgm:pt>
    <dgm:pt modelId="{D8642CB3-2EBD-443E-815F-6B60EEC05FD2}" type="pres">
      <dgm:prSet presAssocID="{9964AD5D-3B19-47B9-B478-1FBB5F39ED45}" presName="node" presStyleLbl="node1" presStyleIdx="2" presStyleCnt="6" custLinFactNeighborX="-6" custLinFactNeighborY="-1561">
        <dgm:presLayoutVars>
          <dgm:bulletEnabled val="1"/>
        </dgm:presLayoutVars>
      </dgm:prSet>
      <dgm:spPr/>
    </dgm:pt>
    <dgm:pt modelId="{B5E14DA0-FD76-40BB-BEA1-E6C0FFD866CA}" type="pres">
      <dgm:prSet presAssocID="{BCC9853A-CC42-4892-95F5-D2E81E8C4129}" presName="sibTrans" presStyleCnt="0"/>
      <dgm:spPr/>
    </dgm:pt>
    <dgm:pt modelId="{D8920EB0-DA32-4FF0-9A96-1C8526A86925}" type="pres">
      <dgm:prSet presAssocID="{94327DCC-ABB8-4C2F-B409-20CC8A06685C}" presName="node" presStyleLbl="node1" presStyleIdx="3" presStyleCnt="6">
        <dgm:presLayoutVars>
          <dgm:bulletEnabled val="1"/>
        </dgm:presLayoutVars>
      </dgm:prSet>
      <dgm:spPr/>
    </dgm:pt>
    <dgm:pt modelId="{5ED90EE2-1469-49AB-BA1B-6EBD889FE59E}" type="pres">
      <dgm:prSet presAssocID="{FE51A2AE-C17B-431E-B835-52349996E5CF}" presName="sibTrans" presStyleCnt="0"/>
      <dgm:spPr/>
    </dgm:pt>
    <dgm:pt modelId="{62A8E645-6B97-456B-96CC-AFEB06B3204D}" type="pres">
      <dgm:prSet presAssocID="{7DF8BBCA-D0C4-40A3-ADAC-CFCD6BE00E66}" presName="node" presStyleLbl="node1" presStyleIdx="4" presStyleCnt="6">
        <dgm:presLayoutVars>
          <dgm:bulletEnabled val="1"/>
        </dgm:presLayoutVars>
      </dgm:prSet>
      <dgm:spPr/>
    </dgm:pt>
    <dgm:pt modelId="{7F22BAAB-E933-4ABA-905B-B42C42091318}" type="pres">
      <dgm:prSet presAssocID="{AEE0952E-07BE-4898-9B20-791C4A0AC9EC}" presName="sibTrans" presStyleCnt="0"/>
      <dgm:spPr/>
    </dgm:pt>
    <dgm:pt modelId="{F1A74547-D626-4EAB-B208-4D777C2B80E7}" type="pres">
      <dgm:prSet presAssocID="{E6781D26-9DB4-4A64-815C-C909AFC9C06B}" presName="node" presStyleLbl="node1" presStyleIdx="5" presStyleCnt="6">
        <dgm:presLayoutVars>
          <dgm:bulletEnabled val="1"/>
        </dgm:presLayoutVars>
      </dgm:prSet>
      <dgm:spPr/>
    </dgm:pt>
  </dgm:ptLst>
  <dgm:cxnLst>
    <dgm:cxn modelId="{9D6BF609-ECF9-497C-94E9-CCC4020BB4D8}" type="presOf" srcId="{09D218E7-0DEA-4B7C-ACFB-1F76B6D00968}" destId="{FE86F4E0-292B-4D76-A77F-7DD89DAD3EA2}" srcOrd="0" destOrd="0" presId="urn:microsoft.com/office/officeart/2005/8/layout/default"/>
    <dgm:cxn modelId="{AD877B1A-AFE4-4380-8EE4-0308419ADE8D}" srcId="{DF5BD76C-D0EF-4015-9DF0-41A2BE41DBFD}" destId="{94327DCC-ABB8-4C2F-B409-20CC8A06685C}" srcOrd="3" destOrd="0" parTransId="{51AD53DA-4204-416F-9C0F-4F9BF03AB48C}" sibTransId="{FE51A2AE-C17B-431E-B835-52349996E5CF}"/>
    <dgm:cxn modelId="{5F511924-0A81-4A04-BEE3-1FE184BC8A6F}" type="presOf" srcId="{E6781D26-9DB4-4A64-815C-C909AFC9C06B}" destId="{F1A74547-D626-4EAB-B208-4D777C2B80E7}" srcOrd="0" destOrd="0" presId="urn:microsoft.com/office/officeart/2005/8/layout/default"/>
    <dgm:cxn modelId="{583F3626-3742-40E7-8682-41ECADC66D14}" srcId="{DF5BD76C-D0EF-4015-9DF0-41A2BE41DBFD}" destId="{2DF548F4-3507-47CD-8165-B63E0F292806}" srcOrd="1" destOrd="0" parTransId="{7E11BAF2-2B1D-486C-BAF0-C759118B7273}" sibTransId="{801AF2C8-9EB1-4172-BCAE-46F1CBE602AA}"/>
    <dgm:cxn modelId="{D92B7F41-18B6-46D5-8835-4405893BC544}" type="presOf" srcId="{DF5BD76C-D0EF-4015-9DF0-41A2BE41DBFD}" destId="{180D053B-183A-4525-A473-60D127E2BC8E}" srcOrd="0" destOrd="0" presId="urn:microsoft.com/office/officeart/2005/8/layout/default"/>
    <dgm:cxn modelId="{511F9F41-8527-484E-A853-8BED4D80904B}" srcId="{DF5BD76C-D0EF-4015-9DF0-41A2BE41DBFD}" destId="{09D218E7-0DEA-4B7C-ACFB-1F76B6D00968}" srcOrd="0" destOrd="0" parTransId="{DF84B847-0A91-4793-AED5-05095414E854}" sibTransId="{E2844F83-ACA5-49FC-B6AF-A7248A82D686}"/>
    <dgm:cxn modelId="{E8A80046-55CD-4272-A6C6-1137C3BEC337}" srcId="{DF5BD76C-D0EF-4015-9DF0-41A2BE41DBFD}" destId="{E6781D26-9DB4-4A64-815C-C909AFC9C06B}" srcOrd="5" destOrd="0" parTransId="{9AD4E77A-B8BA-4F8A-BE4E-85DDD03B426D}" sibTransId="{E5FE837D-8CAE-403C-B657-22C1D7AF825D}"/>
    <dgm:cxn modelId="{7AA13775-44F2-4608-AAA2-E7197A3B74AE}" srcId="{DF5BD76C-D0EF-4015-9DF0-41A2BE41DBFD}" destId="{9964AD5D-3B19-47B9-B478-1FBB5F39ED45}" srcOrd="2" destOrd="0" parTransId="{7D0513F8-EA92-411B-AB4B-18B4FC1FE275}" sibTransId="{BCC9853A-CC42-4892-95F5-D2E81E8C4129}"/>
    <dgm:cxn modelId="{377F077C-FFF6-428F-A0CB-0AD81E9BE706}" type="presOf" srcId="{9964AD5D-3B19-47B9-B478-1FBB5F39ED45}" destId="{D8642CB3-2EBD-443E-815F-6B60EEC05FD2}" srcOrd="0" destOrd="0" presId="urn:microsoft.com/office/officeart/2005/8/layout/default"/>
    <dgm:cxn modelId="{270D4790-7EC7-4453-97D3-2B3237E0A6B9}" type="presOf" srcId="{2DF548F4-3507-47CD-8165-B63E0F292806}" destId="{F8086412-24C5-47E3-AE4C-43C100EA8319}" srcOrd="0" destOrd="0" presId="urn:microsoft.com/office/officeart/2005/8/layout/default"/>
    <dgm:cxn modelId="{D59F939B-AC33-45BC-8E98-3470DDEFD0A2}" type="presOf" srcId="{7DF8BBCA-D0C4-40A3-ADAC-CFCD6BE00E66}" destId="{62A8E645-6B97-456B-96CC-AFEB06B3204D}" srcOrd="0" destOrd="0" presId="urn:microsoft.com/office/officeart/2005/8/layout/default"/>
    <dgm:cxn modelId="{3A2F0FCB-86FD-4D2E-800E-CD02ECEEBC83}" srcId="{DF5BD76C-D0EF-4015-9DF0-41A2BE41DBFD}" destId="{7DF8BBCA-D0C4-40A3-ADAC-CFCD6BE00E66}" srcOrd="4" destOrd="0" parTransId="{926FD58F-F17D-4F2E-B562-823F44C964DB}" sibTransId="{AEE0952E-07BE-4898-9B20-791C4A0AC9EC}"/>
    <dgm:cxn modelId="{D2AF00E5-3B80-4151-B72F-E49840406D27}" type="presOf" srcId="{94327DCC-ABB8-4C2F-B409-20CC8A06685C}" destId="{D8920EB0-DA32-4FF0-9A96-1C8526A86925}" srcOrd="0" destOrd="0" presId="urn:microsoft.com/office/officeart/2005/8/layout/default"/>
    <dgm:cxn modelId="{30A44414-3251-46AB-BC83-BE5551A1A367}" type="presParOf" srcId="{180D053B-183A-4525-A473-60D127E2BC8E}" destId="{FE86F4E0-292B-4D76-A77F-7DD89DAD3EA2}" srcOrd="0" destOrd="0" presId="urn:microsoft.com/office/officeart/2005/8/layout/default"/>
    <dgm:cxn modelId="{84D31130-B7D9-4EC6-A098-872BDC26F165}" type="presParOf" srcId="{180D053B-183A-4525-A473-60D127E2BC8E}" destId="{7CED6618-1DBD-452D-AF63-0E63C151C80E}" srcOrd="1" destOrd="0" presId="urn:microsoft.com/office/officeart/2005/8/layout/default"/>
    <dgm:cxn modelId="{D6F97A74-0243-4F5E-B839-BC458FD3CE6A}" type="presParOf" srcId="{180D053B-183A-4525-A473-60D127E2BC8E}" destId="{F8086412-24C5-47E3-AE4C-43C100EA8319}" srcOrd="2" destOrd="0" presId="urn:microsoft.com/office/officeart/2005/8/layout/default"/>
    <dgm:cxn modelId="{FD821A3F-4113-4B9A-9269-E7F0B3C301BF}" type="presParOf" srcId="{180D053B-183A-4525-A473-60D127E2BC8E}" destId="{9E0CD332-35DC-480E-8C7F-0D97FEFC18E8}" srcOrd="3" destOrd="0" presId="urn:microsoft.com/office/officeart/2005/8/layout/default"/>
    <dgm:cxn modelId="{A8ED5EF0-DE41-47AA-9A7F-BF9E7A746120}" type="presParOf" srcId="{180D053B-183A-4525-A473-60D127E2BC8E}" destId="{D8642CB3-2EBD-443E-815F-6B60EEC05FD2}" srcOrd="4" destOrd="0" presId="urn:microsoft.com/office/officeart/2005/8/layout/default"/>
    <dgm:cxn modelId="{71306F77-8094-4116-B359-D6F5B637B736}" type="presParOf" srcId="{180D053B-183A-4525-A473-60D127E2BC8E}" destId="{B5E14DA0-FD76-40BB-BEA1-E6C0FFD866CA}" srcOrd="5" destOrd="0" presId="urn:microsoft.com/office/officeart/2005/8/layout/default"/>
    <dgm:cxn modelId="{8979BDE2-2B40-421D-9BE9-2D38EDD6AA0D}" type="presParOf" srcId="{180D053B-183A-4525-A473-60D127E2BC8E}" destId="{D8920EB0-DA32-4FF0-9A96-1C8526A86925}" srcOrd="6" destOrd="0" presId="urn:microsoft.com/office/officeart/2005/8/layout/default"/>
    <dgm:cxn modelId="{0E033491-B497-49E6-88EC-07FA52AAD3E8}" type="presParOf" srcId="{180D053B-183A-4525-A473-60D127E2BC8E}" destId="{5ED90EE2-1469-49AB-BA1B-6EBD889FE59E}" srcOrd="7" destOrd="0" presId="urn:microsoft.com/office/officeart/2005/8/layout/default"/>
    <dgm:cxn modelId="{A38E1F25-3B70-46FC-B157-EB912326994C}" type="presParOf" srcId="{180D053B-183A-4525-A473-60D127E2BC8E}" destId="{62A8E645-6B97-456B-96CC-AFEB06B3204D}" srcOrd="8" destOrd="0" presId="urn:microsoft.com/office/officeart/2005/8/layout/default"/>
    <dgm:cxn modelId="{D83EE6A0-B2F4-463E-99B8-948FA90775E2}" type="presParOf" srcId="{180D053B-183A-4525-A473-60D127E2BC8E}" destId="{7F22BAAB-E933-4ABA-905B-B42C42091318}" srcOrd="9" destOrd="0" presId="urn:microsoft.com/office/officeart/2005/8/layout/default"/>
    <dgm:cxn modelId="{22F3B84A-0633-4E19-8F51-FA75A5830EB8}" type="presParOf" srcId="{180D053B-183A-4525-A473-60D127E2BC8E}" destId="{F1A74547-D626-4EAB-B208-4D777C2B80E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0948E-53DE-4FF3-A820-EEDF3F328C27}">
      <dsp:nvSpPr>
        <dsp:cNvPr id="0" name=""/>
        <dsp:cNvSpPr/>
      </dsp:nvSpPr>
      <dsp:spPr>
        <a:xfrm>
          <a:off x="7408" y="1680714"/>
          <a:ext cx="11429682" cy="1390200"/>
        </a:xfrm>
        <a:prstGeom prst="roundRect">
          <a:avLst>
            <a:gd name="adj" fmla="val 10000"/>
          </a:avLst>
        </a:prstGeom>
        <a:solidFill>
          <a:srgbClr val="E7661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Medicare Parts C &amp; D High Risk Areas *</a:t>
          </a:r>
        </a:p>
      </dsp:txBody>
      <dsp:txXfrm>
        <a:off x="48126" y="1721432"/>
        <a:ext cx="11348246" cy="1308764"/>
      </dsp:txXfrm>
    </dsp:sp>
    <dsp:sp modelId="{C14DDDA4-9B53-40D8-A2A8-E2733D5B8395}">
      <dsp:nvSpPr>
        <dsp:cNvPr id="0" name=""/>
        <dsp:cNvSpPr/>
      </dsp:nvSpPr>
      <dsp:spPr>
        <a:xfrm>
          <a:off x="7408" y="423"/>
          <a:ext cx="859175" cy="1390200"/>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Credentialing</a:t>
          </a:r>
        </a:p>
      </dsp:txBody>
      <dsp:txXfrm>
        <a:off x="32572" y="25587"/>
        <a:ext cx="808847" cy="1339872"/>
      </dsp:txXfrm>
    </dsp:sp>
    <dsp:sp modelId="{C69475FE-42C0-4A45-A602-3BB875C57FF0}">
      <dsp:nvSpPr>
        <dsp:cNvPr id="0" name=""/>
        <dsp:cNvSpPr/>
      </dsp:nvSpPr>
      <dsp:spPr>
        <a:xfrm>
          <a:off x="938754" y="423"/>
          <a:ext cx="859175" cy="1390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Appeals &amp; Grievance Review</a:t>
          </a:r>
        </a:p>
      </dsp:txBody>
      <dsp:txXfrm>
        <a:off x="963918" y="25587"/>
        <a:ext cx="808847" cy="1339872"/>
      </dsp:txXfrm>
    </dsp:sp>
    <dsp:sp modelId="{16E6EB07-1B96-48AA-878F-176C4CA3399E}">
      <dsp:nvSpPr>
        <dsp:cNvPr id="0" name=""/>
        <dsp:cNvSpPr/>
      </dsp:nvSpPr>
      <dsp:spPr>
        <a:xfrm>
          <a:off x="1870101" y="423"/>
          <a:ext cx="859175" cy="1390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Claims Processing</a:t>
          </a:r>
        </a:p>
      </dsp:txBody>
      <dsp:txXfrm>
        <a:off x="1895265" y="25587"/>
        <a:ext cx="808847" cy="1339872"/>
      </dsp:txXfrm>
    </dsp:sp>
    <dsp:sp modelId="{95DD673F-9FA9-49D8-BA52-67AE76C963A0}">
      <dsp:nvSpPr>
        <dsp:cNvPr id="0" name=""/>
        <dsp:cNvSpPr/>
      </dsp:nvSpPr>
      <dsp:spPr>
        <a:xfrm>
          <a:off x="2801447" y="423"/>
          <a:ext cx="859175" cy="1390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Ethics</a:t>
          </a:r>
        </a:p>
      </dsp:txBody>
      <dsp:txXfrm>
        <a:off x="2826611" y="25587"/>
        <a:ext cx="808847" cy="1339872"/>
      </dsp:txXfrm>
    </dsp:sp>
    <dsp:sp modelId="{25AD79E2-0435-405B-8EB9-F6F9C00C69B1}">
      <dsp:nvSpPr>
        <dsp:cNvPr id="0" name=""/>
        <dsp:cNvSpPr/>
      </dsp:nvSpPr>
      <dsp:spPr>
        <a:xfrm>
          <a:off x="3732793" y="423"/>
          <a:ext cx="859175" cy="1390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HIPAA</a:t>
          </a:r>
        </a:p>
      </dsp:txBody>
      <dsp:txXfrm>
        <a:off x="3757957" y="25587"/>
        <a:ext cx="808847" cy="1339872"/>
      </dsp:txXfrm>
    </dsp:sp>
    <dsp:sp modelId="{B6B11F82-FB19-44D9-9B29-A10354D2882C}">
      <dsp:nvSpPr>
        <dsp:cNvPr id="0" name=""/>
        <dsp:cNvSpPr/>
      </dsp:nvSpPr>
      <dsp:spPr>
        <a:xfrm>
          <a:off x="4664140" y="423"/>
          <a:ext cx="859175" cy="1390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Marketing &amp; Enrollment</a:t>
          </a:r>
        </a:p>
      </dsp:txBody>
      <dsp:txXfrm>
        <a:off x="4689304" y="25587"/>
        <a:ext cx="808847" cy="1339872"/>
      </dsp:txXfrm>
    </dsp:sp>
    <dsp:sp modelId="{E96038DE-41A4-43AF-BA8A-655D37183050}">
      <dsp:nvSpPr>
        <dsp:cNvPr id="0" name=""/>
        <dsp:cNvSpPr/>
      </dsp:nvSpPr>
      <dsp:spPr>
        <a:xfrm>
          <a:off x="5595486" y="423"/>
          <a:ext cx="1000561" cy="1390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Conflicts of Interest</a:t>
          </a:r>
        </a:p>
        <a:p>
          <a:pPr marL="0" lvl="0" indent="0" algn="ctr" defTabSz="533400">
            <a:lnSpc>
              <a:spcPct val="90000"/>
            </a:lnSpc>
            <a:spcBef>
              <a:spcPct val="0"/>
            </a:spcBef>
            <a:spcAft>
              <a:spcPct val="35000"/>
            </a:spcAft>
            <a:buNone/>
          </a:pPr>
          <a:r>
            <a:rPr lang="en-US" sz="1200" kern="1200" dirty="0"/>
            <a:t>Financial Incentives</a:t>
          </a:r>
        </a:p>
      </dsp:txBody>
      <dsp:txXfrm>
        <a:off x="5624791" y="29728"/>
        <a:ext cx="941951" cy="1331590"/>
      </dsp:txXfrm>
    </dsp:sp>
    <dsp:sp modelId="{CAFD9F13-88F7-4EFD-80E4-83578AA13991}">
      <dsp:nvSpPr>
        <dsp:cNvPr id="0" name=""/>
        <dsp:cNvSpPr/>
      </dsp:nvSpPr>
      <dsp:spPr>
        <a:xfrm>
          <a:off x="6676793" y="0"/>
          <a:ext cx="859175" cy="1390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Beneficiary Notices</a:t>
          </a:r>
        </a:p>
      </dsp:txBody>
      <dsp:txXfrm>
        <a:off x="6701957" y="25164"/>
        <a:ext cx="808847" cy="1339872"/>
      </dsp:txXfrm>
    </dsp:sp>
    <dsp:sp modelId="{33B89475-3C58-4016-A5A9-92A536792F7E}">
      <dsp:nvSpPr>
        <dsp:cNvPr id="0" name=""/>
        <dsp:cNvSpPr/>
      </dsp:nvSpPr>
      <dsp:spPr>
        <a:xfrm>
          <a:off x="7599565" y="423"/>
          <a:ext cx="859175" cy="1390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Agent / Broker</a:t>
          </a:r>
        </a:p>
      </dsp:txBody>
      <dsp:txXfrm>
        <a:off x="7624729" y="25587"/>
        <a:ext cx="808847" cy="1339872"/>
      </dsp:txXfrm>
    </dsp:sp>
    <dsp:sp modelId="{6A9224EC-929A-46C5-BC9C-234D42E96C8E}">
      <dsp:nvSpPr>
        <dsp:cNvPr id="0" name=""/>
        <dsp:cNvSpPr/>
      </dsp:nvSpPr>
      <dsp:spPr>
        <a:xfrm>
          <a:off x="8530911" y="423"/>
          <a:ext cx="859175" cy="1390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Documentation Requirements</a:t>
          </a:r>
        </a:p>
      </dsp:txBody>
      <dsp:txXfrm>
        <a:off x="8556075" y="25587"/>
        <a:ext cx="808847" cy="1339872"/>
      </dsp:txXfrm>
    </dsp:sp>
    <dsp:sp modelId="{AF5BFDD2-0FB8-44C6-B51C-587B614A6B22}">
      <dsp:nvSpPr>
        <dsp:cNvPr id="0" name=""/>
        <dsp:cNvSpPr/>
      </dsp:nvSpPr>
      <dsp:spPr>
        <a:xfrm>
          <a:off x="9462258" y="423"/>
          <a:ext cx="859175" cy="1390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Quality of Care</a:t>
          </a:r>
        </a:p>
      </dsp:txBody>
      <dsp:txXfrm>
        <a:off x="9487422" y="25587"/>
        <a:ext cx="808847" cy="1339872"/>
      </dsp:txXfrm>
    </dsp:sp>
    <dsp:sp modelId="{E1A40E53-1FFD-4392-8CCC-C5F5E17BE3C9}">
      <dsp:nvSpPr>
        <dsp:cNvPr id="0" name=""/>
        <dsp:cNvSpPr/>
      </dsp:nvSpPr>
      <dsp:spPr>
        <a:xfrm>
          <a:off x="10393604" y="423"/>
          <a:ext cx="1043486" cy="13902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Formulary Administration</a:t>
          </a:r>
        </a:p>
      </dsp:txBody>
      <dsp:txXfrm>
        <a:off x="10424167" y="30986"/>
        <a:ext cx="982360" cy="1329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8072F-B438-4DCD-83A0-927BAC52B09C}">
      <dsp:nvSpPr>
        <dsp:cNvPr id="0" name=""/>
        <dsp:cNvSpPr/>
      </dsp:nvSpPr>
      <dsp:spPr>
        <a:xfrm>
          <a:off x="5412" y="695744"/>
          <a:ext cx="1617592" cy="1152534"/>
        </a:xfrm>
        <a:prstGeom prst="roundRect">
          <a:avLst>
            <a:gd name="adj" fmla="val 10000"/>
          </a:avLst>
        </a:prstGeom>
        <a:solidFill>
          <a:srgbClr val="F1592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After noncompliance has been detected…</a:t>
          </a:r>
        </a:p>
      </dsp:txBody>
      <dsp:txXfrm>
        <a:off x="39169" y="729501"/>
        <a:ext cx="1550078" cy="1085020"/>
      </dsp:txXfrm>
    </dsp:sp>
    <dsp:sp modelId="{D94A06B9-DCC7-4993-8940-ADDE018EDEA0}">
      <dsp:nvSpPr>
        <dsp:cNvPr id="0" name=""/>
        <dsp:cNvSpPr/>
      </dsp:nvSpPr>
      <dsp:spPr>
        <a:xfrm>
          <a:off x="1784763" y="1071430"/>
          <a:ext cx="342929" cy="4011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84763" y="1151662"/>
        <a:ext cx="240050" cy="240698"/>
      </dsp:txXfrm>
    </dsp:sp>
    <dsp:sp modelId="{B2E1861A-51E5-4098-976C-46A8D31966C0}">
      <dsp:nvSpPr>
        <dsp:cNvPr id="0" name=""/>
        <dsp:cNvSpPr/>
      </dsp:nvSpPr>
      <dsp:spPr>
        <a:xfrm>
          <a:off x="2270041" y="695744"/>
          <a:ext cx="1617592" cy="1152534"/>
        </a:xfrm>
        <a:prstGeom prst="roundRect">
          <a:avLst>
            <a:gd name="adj" fmla="val 10000"/>
          </a:avLst>
        </a:prstGeom>
        <a:solidFill>
          <a:srgbClr val="F1592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It must be investigated immediately…</a:t>
          </a:r>
        </a:p>
      </dsp:txBody>
      <dsp:txXfrm>
        <a:off x="2303798" y="729501"/>
        <a:ext cx="1550078" cy="1085020"/>
      </dsp:txXfrm>
    </dsp:sp>
    <dsp:sp modelId="{6A356C69-4EE8-4B35-A1AD-F16BC337CFC8}">
      <dsp:nvSpPr>
        <dsp:cNvPr id="0" name=""/>
        <dsp:cNvSpPr/>
      </dsp:nvSpPr>
      <dsp:spPr>
        <a:xfrm>
          <a:off x="4049393" y="1071430"/>
          <a:ext cx="342929" cy="4011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49393" y="1151662"/>
        <a:ext cx="240050" cy="240698"/>
      </dsp:txXfrm>
    </dsp:sp>
    <dsp:sp modelId="{90193549-A806-45B9-877D-433FF45590F3}">
      <dsp:nvSpPr>
        <dsp:cNvPr id="0" name=""/>
        <dsp:cNvSpPr/>
      </dsp:nvSpPr>
      <dsp:spPr>
        <a:xfrm>
          <a:off x="4534671" y="695744"/>
          <a:ext cx="1617592" cy="1152534"/>
        </a:xfrm>
        <a:prstGeom prst="roundRect">
          <a:avLst>
            <a:gd name="adj" fmla="val 10000"/>
          </a:avLst>
        </a:prstGeom>
        <a:solidFill>
          <a:srgbClr val="F1592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And then </a:t>
          </a:r>
          <a:r>
            <a:rPr lang="en-US" sz="1700" i="1" kern="1200" dirty="0"/>
            <a:t>promptly</a:t>
          </a:r>
          <a:r>
            <a:rPr lang="en-US" sz="1700" kern="1200" dirty="0"/>
            <a:t> correct any noncompliance</a:t>
          </a:r>
        </a:p>
      </dsp:txBody>
      <dsp:txXfrm>
        <a:off x="4568428" y="729501"/>
        <a:ext cx="1550078" cy="1085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C7BFA-0A03-4853-9036-1101321656AA}">
      <dsp:nvSpPr>
        <dsp:cNvPr id="0" name=""/>
        <dsp:cNvSpPr/>
      </dsp:nvSpPr>
      <dsp:spPr>
        <a:xfrm>
          <a:off x="2762207" y="1994"/>
          <a:ext cx="1492020" cy="1492020"/>
        </a:xfrm>
        <a:prstGeom prst="ellipse">
          <a:avLst/>
        </a:prstGeom>
        <a:solidFill>
          <a:srgbClr val="E76618"/>
        </a:solidFill>
        <a:ln w="15875" cap="flat" cmpd="sng" algn="ctr">
          <a:solidFill>
            <a:srgbClr val="E76618"/>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Prevent</a:t>
          </a:r>
          <a:r>
            <a:rPr lang="en-US" sz="1600" kern="1200" dirty="0"/>
            <a:t>	</a:t>
          </a:r>
        </a:p>
      </dsp:txBody>
      <dsp:txXfrm>
        <a:off x="2980708" y="220495"/>
        <a:ext cx="1055018" cy="1055018"/>
      </dsp:txXfrm>
    </dsp:sp>
    <dsp:sp modelId="{2317B44D-B9F5-4F80-A004-6792E806EC16}">
      <dsp:nvSpPr>
        <dsp:cNvPr id="0" name=""/>
        <dsp:cNvSpPr/>
      </dsp:nvSpPr>
      <dsp:spPr>
        <a:xfrm rot="2160000">
          <a:off x="4206798" y="1147443"/>
          <a:ext cx="395484" cy="503556"/>
        </a:xfrm>
        <a:prstGeom prst="rightArrow">
          <a:avLst>
            <a:gd name="adj1" fmla="val 60000"/>
            <a:gd name="adj2" fmla="val 50000"/>
          </a:avLst>
        </a:prstGeom>
        <a:solidFill>
          <a:srgbClr val="00B0F0"/>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4218128" y="1213285"/>
        <a:ext cx="276839" cy="302134"/>
      </dsp:txXfrm>
    </dsp:sp>
    <dsp:sp modelId="{4EE0E2D2-F98F-4878-830D-79DC313431A2}">
      <dsp:nvSpPr>
        <dsp:cNvPr id="0" name=""/>
        <dsp:cNvSpPr/>
      </dsp:nvSpPr>
      <dsp:spPr>
        <a:xfrm>
          <a:off x="4572964" y="1317586"/>
          <a:ext cx="1492020" cy="1492020"/>
        </a:xfrm>
        <a:prstGeom prst="ellipse">
          <a:avLst/>
        </a:prstGeom>
        <a:solidFill>
          <a:srgbClr val="E76618"/>
        </a:solidFill>
        <a:ln w="15875" cap="flat" cmpd="sng" algn="ctr">
          <a:solidFill>
            <a:srgbClr val="E76618"/>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Detect</a:t>
          </a:r>
        </a:p>
      </dsp:txBody>
      <dsp:txXfrm>
        <a:off x="4791465" y="1536087"/>
        <a:ext cx="1055018" cy="1055018"/>
      </dsp:txXfrm>
    </dsp:sp>
    <dsp:sp modelId="{BBD66A3D-F581-4630-BEC6-B8907B689A4C}">
      <dsp:nvSpPr>
        <dsp:cNvPr id="0" name=""/>
        <dsp:cNvSpPr/>
      </dsp:nvSpPr>
      <dsp:spPr>
        <a:xfrm rot="6480000">
          <a:off x="4778867" y="2865509"/>
          <a:ext cx="395484" cy="503556"/>
        </a:xfrm>
        <a:prstGeom prst="rightArrow">
          <a:avLst>
            <a:gd name="adj1" fmla="val 60000"/>
            <a:gd name="adj2" fmla="val 50000"/>
          </a:avLst>
        </a:prstGeom>
        <a:solidFill>
          <a:srgbClr val="00B0F0"/>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4856521" y="2909801"/>
        <a:ext cx="276839" cy="302134"/>
      </dsp:txXfrm>
    </dsp:sp>
    <dsp:sp modelId="{405370CA-8D6D-4660-A646-B3ECEA87ADAD}">
      <dsp:nvSpPr>
        <dsp:cNvPr id="0" name=""/>
        <dsp:cNvSpPr/>
      </dsp:nvSpPr>
      <dsp:spPr>
        <a:xfrm>
          <a:off x="3881316" y="3446258"/>
          <a:ext cx="1492020" cy="1492020"/>
        </a:xfrm>
        <a:prstGeom prst="ellipse">
          <a:avLst/>
        </a:prstGeom>
        <a:solidFill>
          <a:srgbClr val="E76618"/>
        </a:solidFill>
        <a:ln w="15875" cap="flat" cmpd="sng" algn="ctr">
          <a:solidFill>
            <a:srgbClr val="E76618"/>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Report</a:t>
          </a:r>
          <a:endParaRPr lang="en-US" sz="1200" b="1" kern="1200" dirty="0"/>
        </a:p>
      </dsp:txBody>
      <dsp:txXfrm>
        <a:off x="4099817" y="3664759"/>
        <a:ext cx="1055018" cy="1055018"/>
      </dsp:txXfrm>
    </dsp:sp>
    <dsp:sp modelId="{7F2B1D99-B4BA-4BE8-8F9F-8E5F913DBAF5}">
      <dsp:nvSpPr>
        <dsp:cNvPr id="0" name=""/>
        <dsp:cNvSpPr/>
      </dsp:nvSpPr>
      <dsp:spPr>
        <a:xfrm rot="10800000">
          <a:off x="3321668" y="3940490"/>
          <a:ext cx="395484" cy="503556"/>
        </a:xfrm>
        <a:prstGeom prst="rightArrow">
          <a:avLst>
            <a:gd name="adj1" fmla="val 60000"/>
            <a:gd name="adj2" fmla="val 50000"/>
          </a:avLst>
        </a:prstGeom>
        <a:solidFill>
          <a:srgbClr val="00B0F0"/>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3440313" y="4041201"/>
        <a:ext cx="276839" cy="302134"/>
      </dsp:txXfrm>
    </dsp:sp>
    <dsp:sp modelId="{4984098B-A0ED-448C-8C86-19E9007DC46A}">
      <dsp:nvSpPr>
        <dsp:cNvPr id="0" name=""/>
        <dsp:cNvSpPr/>
      </dsp:nvSpPr>
      <dsp:spPr>
        <a:xfrm>
          <a:off x="1643098" y="3446258"/>
          <a:ext cx="1492020" cy="1492020"/>
        </a:xfrm>
        <a:prstGeom prst="ellipse">
          <a:avLst/>
        </a:prstGeom>
        <a:solidFill>
          <a:srgbClr val="E76618"/>
        </a:solidFill>
        <a:ln w="15875" cap="flat" cmpd="sng" algn="ctr">
          <a:solidFill>
            <a:srgbClr val="E76618"/>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Correct</a:t>
          </a:r>
          <a:endParaRPr lang="en-US" sz="1200" b="1" kern="1200" dirty="0"/>
        </a:p>
      </dsp:txBody>
      <dsp:txXfrm>
        <a:off x="1861599" y="3664759"/>
        <a:ext cx="1055018" cy="1055018"/>
      </dsp:txXfrm>
    </dsp:sp>
    <dsp:sp modelId="{0F904B0C-8E71-45E6-A1D6-139C4262F7F6}">
      <dsp:nvSpPr>
        <dsp:cNvPr id="0" name=""/>
        <dsp:cNvSpPr/>
      </dsp:nvSpPr>
      <dsp:spPr>
        <a:xfrm rot="15120000">
          <a:off x="1849001" y="2886799"/>
          <a:ext cx="395484" cy="503556"/>
        </a:xfrm>
        <a:prstGeom prst="rightArrow">
          <a:avLst>
            <a:gd name="adj1" fmla="val 60000"/>
            <a:gd name="adj2" fmla="val 50000"/>
          </a:avLst>
        </a:prstGeom>
        <a:solidFill>
          <a:srgbClr val="00B0F0"/>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1926655" y="3043929"/>
        <a:ext cx="276839" cy="302134"/>
      </dsp:txXfrm>
    </dsp:sp>
    <dsp:sp modelId="{777B94FB-F11B-425D-A923-554722657E4D}">
      <dsp:nvSpPr>
        <dsp:cNvPr id="0" name=""/>
        <dsp:cNvSpPr/>
      </dsp:nvSpPr>
      <dsp:spPr>
        <a:xfrm>
          <a:off x="951451" y="1317586"/>
          <a:ext cx="1492020" cy="1492020"/>
        </a:xfrm>
        <a:prstGeom prst="ellipse">
          <a:avLst/>
        </a:prstGeom>
        <a:solidFill>
          <a:srgbClr val="E76618"/>
        </a:solidFill>
        <a:ln w="15875" cap="flat" cmpd="sng" algn="ctr">
          <a:solidFill>
            <a:srgbClr val="E76618"/>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Monitor/</a:t>
          </a:r>
        </a:p>
        <a:p>
          <a:pPr marL="0" lvl="0" indent="0" algn="ctr" defTabSz="711200">
            <a:lnSpc>
              <a:spcPct val="90000"/>
            </a:lnSpc>
            <a:spcBef>
              <a:spcPct val="0"/>
            </a:spcBef>
            <a:spcAft>
              <a:spcPct val="35000"/>
            </a:spcAft>
            <a:buNone/>
          </a:pPr>
          <a:r>
            <a:rPr lang="en-US" sz="1600" b="1" kern="1200" dirty="0"/>
            <a:t>Audit</a:t>
          </a:r>
          <a:endParaRPr lang="en-US" sz="1200" b="1" kern="1200" dirty="0"/>
        </a:p>
      </dsp:txBody>
      <dsp:txXfrm>
        <a:off x="1169952" y="1536087"/>
        <a:ext cx="1055018" cy="1055018"/>
      </dsp:txXfrm>
    </dsp:sp>
    <dsp:sp modelId="{A720EB12-E7CB-43D4-877E-5B88B20D5994}">
      <dsp:nvSpPr>
        <dsp:cNvPr id="0" name=""/>
        <dsp:cNvSpPr/>
      </dsp:nvSpPr>
      <dsp:spPr>
        <a:xfrm rot="19440000">
          <a:off x="2396041" y="1160601"/>
          <a:ext cx="395484" cy="503556"/>
        </a:xfrm>
        <a:prstGeom prst="rightArrow">
          <a:avLst>
            <a:gd name="adj1" fmla="val 60000"/>
            <a:gd name="adj2" fmla="val 50000"/>
          </a:avLst>
        </a:prstGeom>
        <a:solidFill>
          <a:srgbClr val="00B0F0"/>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2407371" y="1296181"/>
        <a:ext cx="276839" cy="3021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295C5-073F-49E4-8D7F-F61455E51B6A}">
      <dsp:nvSpPr>
        <dsp:cNvPr id="0" name=""/>
        <dsp:cNvSpPr/>
      </dsp:nvSpPr>
      <dsp:spPr>
        <a:xfrm>
          <a:off x="2950" y="1560528"/>
          <a:ext cx="3594650" cy="1437860"/>
        </a:xfrm>
        <a:prstGeom prst="chevron">
          <a:avLst/>
        </a:prstGeom>
        <a:solidFill>
          <a:srgbClr val="E76618"/>
        </a:solidFill>
        <a:ln w="15875" cap="flat" cmpd="sng" algn="ctr">
          <a:solidFill>
            <a:srgbClr val="E76618"/>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Mandatory Training or Re-Training</a:t>
          </a:r>
        </a:p>
      </dsp:txBody>
      <dsp:txXfrm>
        <a:off x="721880" y="1560528"/>
        <a:ext cx="2156790" cy="1437860"/>
      </dsp:txXfrm>
    </dsp:sp>
    <dsp:sp modelId="{BDD866E5-8E83-4BEE-B861-94C29F4CFBAA}">
      <dsp:nvSpPr>
        <dsp:cNvPr id="0" name=""/>
        <dsp:cNvSpPr/>
      </dsp:nvSpPr>
      <dsp:spPr>
        <a:xfrm>
          <a:off x="3247143" y="1563606"/>
          <a:ext cx="3594650" cy="1437860"/>
        </a:xfrm>
        <a:prstGeom prst="chevron">
          <a:avLst/>
        </a:prstGeom>
        <a:solidFill>
          <a:srgbClr val="E76618"/>
        </a:solidFill>
        <a:ln w="15875" cap="flat" cmpd="sng" algn="ctr">
          <a:solidFill>
            <a:srgbClr val="E76618"/>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Disciplinary Action (including fines)</a:t>
          </a:r>
        </a:p>
      </dsp:txBody>
      <dsp:txXfrm>
        <a:off x="3966073" y="1563606"/>
        <a:ext cx="2156790" cy="1437860"/>
      </dsp:txXfrm>
    </dsp:sp>
    <dsp:sp modelId="{A653AAEE-3914-4082-95FA-06E077F677B0}">
      <dsp:nvSpPr>
        <dsp:cNvPr id="0" name=""/>
        <dsp:cNvSpPr/>
      </dsp:nvSpPr>
      <dsp:spPr>
        <a:xfrm>
          <a:off x="6476270" y="1560528"/>
          <a:ext cx="3594650" cy="1437860"/>
        </a:xfrm>
        <a:prstGeom prst="chevron">
          <a:avLst/>
        </a:prstGeom>
        <a:solidFill>
          <a:srgbClr val="E76618"/>
        </a:solidFill>
        <a:ln w="15875" cap="flat" cmpd="sng" algn="ctr">
          <a:solidFill>
            <a:srgbClr val="E76618"/>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Termination</a:t>
          </a:r>
        </a:p>
      </dsp:txBody>
      <dsp:txXfrm>
        <a:off x="7195200" y="1560528"/>
        <a:ext cx="2156790" cy="14378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6F4E0-292B-4D76-A77F-7DD89DAD3EA2}">
      <dsp:nvSpPr>
        <dsp:cNvPr id="0" name=""/>
        <dsp:cNvSpPr/>
      </dsp:nvSpPr>
      <dsp:spPr>
        <a:xfrm>
          <a:off x="0" y="277438"/>
          <a:ext cx="3030604" cy="1818362"/>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t>Social Security Act: </a:t>
          </a:r>
          <a:r>
            <a:rPr lang="en-US" sz="2100" kern="1200" dirty="0"/>
            <a:t>Title 18	</a:t>
          </a:r>
        </a:p>
      </dsp:txBody>
      <dsp:txXfrm>
        <a:off x="0" y="277438"/>
        <a:ext cx="3030604" cy="1818362"/>
      </dsp:txXfrm>
    </dsp:sp>
    <dsp:sp modelId="{F8086412-24C5-47E3-AE4C-43C100EA8319}">
      <dsp:nvSpPr>
        <dsp:cNvPr id="0" name=""/>
        <dsp:cNvSpPr/>
      </dsp:nvSpPr>
      <dsp:spPr>
        <a:xfrm>
          <a:off x="3333665" y="277438"/>
          <a:ext cx="3030604" cy="1818362"/>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u="sng" kern="1200" dirty="0"/>
            <a:t>Code of Federal Regulations*:</a:t>
          </a:r>
        </a:p>
        <a:p>
          <a:pPr marL="0" lvl="0" indent="0" algn="ctr" defTabSz="933450">
            <a:lnSpc>
              <a:spcPct val="90000"/>
            </a:lnSpc>
            <a:spcBef>
              <a:spcPct val="0"/>
            </a:spcBef>
            <a:spcAft>
              <a:spcPct val="35000"/>
            </a:spcAft>
            <a:buNone/>
          </a:pPr>
          <a:r>
            <a:rPr lang="en-US" sz="2100" kern="1200" dirty="0"/>
            <a:t>42 CFR Parts 422 (Part C) and 423 (Part D)</a:t>
          </a:r>
        </a:p>
      </dsp:txBody>
      <dsp:txXfrm>
        <a:off x="3333665" y="277438"/>
        <a:ext cx="3030604" cy="1818362"/>
      </dsp:txXfrm>
    </dsp:sp>
    <dsp:sp modelId="{D8642CB3-2EBD-443E-815F-6B60EEC05FD2}">
      <dsp:nvSpPr>
        <dsp:cNvPr id="0" name=""/>
        <dsp:cNvSpPr/>
      </dsp:nvSpPr>
      <dsp:spPr>
        <a:xfrm>
          <a:off x="6667149" y="249053"/>
          <a:ext cx="3030604" cy="1818362"/>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t>CMS Guidelines:</a:t>
          </a:r>
        </a:p>
        <a:p>
          <a:pPr marL="0" lvl="0" indent="0" algn="ctr" defTabSz="933450">
            <a:lnSpc>
              <a:spcPct val="90000"/>
            </a:lnSpc>
            <a:spcBef>
              <a:spcPct val="0"/>
            </a:spcBef>
            <a:spcAft>
              <a:spcPct val="35000"/>
            </a:spcAft>
            <a:buNone/>
          </a:pPr>
          <a:r>
            <a:rPr lang="en-US" sz="2100" kern="1200" dirty="0"/>
            <a:t>Manuals</a:t>
          </a:r>
        </a:p>
        <a:p>
          <a:pPr marL="0" lvl="0" indent="0" algn="ctr" defTabSz="933450">
            <a:lnSpc>
              <a:spcPct val="90000"/>
            </a:lnSpc>
            <a:spcBef>
              <a:spcPct val="0"/>
            </a:spcBef>
            <a:spcAft>
              <a:spcPct val="35000"/>
            </a:spcAft>
            <a:buNone/>
          </a:pPr>
          <a:r>
            <a:rPr lang="en-US" sz="2100" kern="1200" dirty="0"/>
            <a:t>HPMS Memos</a:t>
          </a:r>
        </a:p>
      </dsp:txBody>
      <dsp:txXfrm>
        <a:off x="6667149" y="249053"/>
        <a:ext cx="3030604" cy="1818362"/>
      </dsp:txXfrm>
    </dsp:sp>
    <dsp:sp modelId="{D8920EB0-DA32-4FF0-9A96-1C8526A86925}">
      <dsp:nvSpPr>
        <dsp:cNvPr id="0" name=""/>
        <dsp:cNvSpPr/>
      </dsp:nvSpPr>
      <dsp:spPr>
        <a:xfrm>
          <a:off x="0" y="2398861"/>
          <a:ext cx="3030604" cy="1818362"/>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t>CMS Contracts:</a:t>
          </a:r>
        </a:p>
        <a:p>
          <a:pPr marL="0" lvl="0" indent="0" algn="ctr" defTabSz="933450">
            <a:lnSpc>
              <a:spcPct val="90000"/>
            </a:lnSpc>
            <a:spcBef>
              <a:spcPct val="0"/>
            </a:spcBef>
            <a:spcAft>
              <a:spcPct val="35000"/>
            </a:spcAft>
            <a:buNone/>
          </a:pPr>
          <a:r>
            <a:rPr lang="en-US" sz="2100" kern="1200" dirty="0"/>
            <a:t>Private entities apply and contracts are renewed/non-renewed each year</a:t>
          </a:r>
        </a:p>
      </dsp:txBody>
      <dsp:txXfrm>
        <a:off x="0" y="2398861"/>
        <a:ext cx="3030604" cy="1818362"/>
      </dsp:txXfrm>
    </dsp:sp>
    <dsp:sp modelId="{62A8E645-6B97-456B-96CC-AFEB06B3204D}">
      <dsp:nvSpPr>
        <dsp:cNvPr id="0" name=""/>
        <dsp:cNvSpPr/>
      </dsp:nvSpPr>
      <dsp:spPr>
        <a:xfrm>
          <a:off x="3333665" y="2398861"/>
          <a:ext cx="3030604" cy="1818362"/>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t>Other Sources: </a:t>
          </a:r>
        </a:p>
        <a:p>
          <a:pPr marL="0" lvl="0" indent="0" algn="ctr" defTabSz="933450">
            <a:lnSpc>
              <a:spcPct val="90000"/>
            </a:lnSpc>
            <a:spcBef>
              <a:spcPct val="0"/>
            </a:spcBef>
            <a:spcAft>
              <a:spcPct val="35000"/>
            </a:spcAft>
            <a:buNone/>
          </a:pPr>
          <a:r>
            <a:rPr lang="en-US" sz="2100" kern="1200" dirty="0"/>
            <a:t>OIG/DOJ (fraud, waste, and abuse [FWA])</a:t>
          </a:r>
        </a:p>
        <a:p>
          <a:pPr marL="0" lvl="0" indent="0" algn="ctr" defTabSz="933450">
            <a:lnSpc>
              <a:spcPct val="90000"/>
            </a:lnSpc>
            <a:spcBef>
              <a:spcPct val="0"/>
            </a:spcBef>
            <a:spcAft>
              <a:spcPct val="35000"/>
            </a:spcAft>
            <a:buNone/>
          </a:pPr>
          <a:r>
            <a:rPr lang="en-US" sz="2100" kern="1200" dirty="0"/>
            <a:t>HHS (HIPAA privacy)</a:t>
          </a:r>
        </a:p>
      </dsp:txBody>
      <dsp:txXfrm>
        <a:off x="3333665" y="2398861"/>
        <a:ext cx="3030604" cy="1818362"/>
      </dsp:txXfrm>
    </dsp:sp>
    <dsp:sp modelId="{F1A74547-D626-4EAB-B208-4D777C2B80E7}">
      <dsp:nvSpPr>
        <dsp:cNvPr id="0" name=""/>
        <dsp:cNvSpPr/>
      </dsp:nvSpPr>
      <dsp:spPr>
        <a:xfrm>
          <a:off x="6667331" y="2398861"/>
          <a:ext cx="3030604" cy="1818362"/>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t>State Laws:</a:t>
          </a:r>
        </a:p>
        <a:p>
          <a:pPr marL="0" lvl="0" indent="0" algn="ctr" defTabSz="933450">
            <a:lnSpc>
              <a:spcPct val="90000"/>
            </a:lnSpc>
            <a:spcBef>
              <a:spcPct val="0"/>
            </a:spcBef>
            <a:spcAft>
              <a:spcPct val="35000"/>
            </a:spcAft>
            <a:buNone/>
          </a:pPr>
          <a:r>
            <a:rPr lang="en-US" sz="2100" kern="1200" dirty="0"/>
            <a:t>Licensure</a:t>
          </a:r>
        </a:p>
        <a:p>
          <a:pPr marL="0" lvl="0" indent="0" algn="ctr" defTabSz="933450">
            <a:lnSpc>
              <a:spcPct val="90000"/>
            </a:lnSpc>
            <a:spcBef>
              <a:spcPct val="0"/>
            </a:spcBef>
            <a:spcAft>
              <a:spcPct val="35000"/>
            </a:spcAft>
            <a:buNone/>
          </a:pPr>
          <a:r>
            <a:rPr lang="en-US" sz="2100" kern="1200" dirty="0"/>
            <a:t>Financial Solvency</a:t>
          </a:r>
        </a:p>
        <a:p>
          <a:pPr marL="0" lvl="0" indent="0" algn="ctr" defTabSz="933450">
            <a:lnSpc>
              <a:spcPct val="90000"/>
            </a:lnSpc>
            <a:spcBef>
              <a:spcPct val="0"/>
            </a:spcBef>
            <a:spcAft>
              <a:spcPct val="35000"/>
            </a:spcAft>
            <a:buNone/>
          </a:pPr>
          <a:r>
            <a:rPr lang="en-US" sz="2100" kern="1200" dirty="0"/>
            <a:t>Sales Agents</a:t>
          </a:r>
        </a:p>
      </dsp:txBody>
      <dsp:txXfrm>
        <a:off x="6667331" y="2398861"/>
        <a:ext cx="3030604" cy="181836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2B9AA2-97DA-4498-90D3-DD5D67086A53}" type="datetimeFigureOut">
              <a:rPr lang="en-US" smtClean="0"/>
              <a:t>7/15/2024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6920BD-D21C-4C29-8EB0-1B3519C6755D}" type="slidenum">
              <a:rPr lang="en-US" smtClean="0"/>
              <a:t>‹#›</a:t>
            </a:fld>
            <a:endParaRPr lang="en-US" dirty="0"/>
          </a:p>
        </p:txBody>
      </p:sp>
    </p:spTree>
    <p:extLst>
      <p:ext uri="{BB962C8B-B14F-4D97-AF65-F5344CB8AC3E}">
        <p14:creationId xmlns:p14="http://schemas.microsoft.com/office/powerpoint/2010/main" val="182305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46BF4F-7421-4EFC-A964-7BC1354C5959}" type="datetime1">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94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D5DF2-42D4-44B8-87BE-8A3DB8B22D91}" type="datetime1">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95508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E258B-C5F2-4801-B6DB-97A3AF006F6B}" type="datetime1">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908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C3785-69FF-4519-85B2-7D1EE6DB37EB}" type="datetime1">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639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A1DB5A-26B5-4FAC-96C8-68FC3D209E5F}" type="datetime1">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3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430A5D-3F5B-433A-BBB5-AE46E5E65FA0}" type="datetime1">
              <a:rPr lang="en-US" smtClean="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19251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A48F68-25B1-4061-8B7A-CFCB65A2AD58}" type="datetime1">
              <a:rPr lang="en-US" smtClean="0"/>
              <a:t>7/15/2024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481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AF3360-57FA-432D-824F-0BF3E1814466}" type="datetime1">
              <a:rPr lang="en-US" smtClean="0"/>
              <a:t>7/15/2024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658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734E78-6AF8-451C-A952-97840943D0C1}" type="datetime1">
              <a:rPr lang="en-US" smtClean="0"/>
              <a:t>7/15/2024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682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7E10B2-B08E-4BDC-A762-6D1504A70925}" type="datetime1">
              <a:rPr lang="en-US" smtClean="0"/>
              <a:t>7/15/2024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87250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D4AAA3-8A8E-4DCE-9314-32BAEA4EB2D2}" type="datetime1">
              <a:rPr lang="en-US" smtClean="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252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17B8E48-F3B3-45CB-8A52-243256BCEA0F}" type="datetime1">
              <a:rPr lang="en-US" smtClean="0"/>
              <a:t>7/15/2024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594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hyperlink" Target="http://oig.hhs.gov/compliance/compliance-guidance/index.asp"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providerservices@ihcscorp.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compliance@ihcscorp.com"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hyperlink" Target="mailto:Providerservices@ihcscorp.com" TargetMode="Externa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mailto:compliance@ihcscorp.com" TargetMode="External"/><Relationship Id="rId2" Type="http://schemas.openxmlformats.org/officeDocument/2006/relationships/hyperlink" Target="mailto:providerservices@ihcscorp.com" TargetMode="External"/><Relationship Id="rId1" Type="http://schemas.openxmlformats.org/officeDocument/2006/relationships/slideLayout" Target="../slideLayouts/slideLayout7.xml"/><Relationship Id="rId4" Type="http://schemas.openxmlformats.org/officeDocument/2006/relationships/hyperlink" Target="https://ihcscorp.com/resources/"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Providerservices@ihcscorp.com" TargetMode="External"/><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mailto:Providerservices@ihcscorp.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557" y="762672"/>
            <a:ext cx="2753483" cy="1444191"/>
          </a:xfrm>
          <a:prstGeom prst="rect">
            <a:avLst/>
          </a:prstGeom>
        </p:spPr>
      </p:pic>
      <p:sp>
        <p:nvSpPr>
          <p:cNvPr id="6" name="TextBox 5"/>
          <p:cNvSpPr txBox="1"/>
          <p:nvPr/>
        </p:nvSpPr>
        <p:spPr>
          <a:xfrm>
            <a:off x="5408762" y="4687562"/>
            <a:ext cx="1777042" cy="1200329"/>
          </a:xfrm>
          <a:prstGeom prst="rect">
            <a:avLst/>
          </a:prstGeom>
          <a:noFill/>
        </p:spPr>
        <p:txBody>
          <a:bodyPr wrap="square" rtlCol="0">
            <a:spAutoFit/>
          </a:bodyPr>
          <a:lstStyle/>
          <a:p>
            <a:r>
              <a:rPr lang="en-US" sz="5400" b="1" dirty="0">
                <a:solidFill>
                  <a:srgbClr val="00ACDC"/>
                </a:solidFill>
              </a:rPr>
              <a:t>2024</a:t>
            </a:r>
          </a:p>
          <a:p>
            <a:endParaRPr lang="en-US" sz="800" b="1" dirty="0">
              <a:solidFill>
                <a:srgbClr val="00ACDC"/>
              </a:solidFill>
            </a:endParaRPr>
          </a:p>
          <a:p>
            <a:r>
              <a:rPr lang="en-US" sz="1000" b="1" dirty="0">
                <a:solidFill>
                  <a:srgbClr val="00ACDC"/>
                </a:solidFill>
              </a:rPr>
              <a:t>      Revised  07/15/2024</a:t>
            </a:r>
          </a:p>
        </p:txBody>
      </p:sp>
      <p:sp>
        <p:nvSpPr>
          <p:cNvPr id="10" name="Title 3"/>
          <p:cNvSpPr txBox="1">
            <a:spLocks/>
          </p:cNvSpPr>
          <p:nvPr/>
        </p:nvSpPr>
        <p:spPr>
          <a:xfrm>
            <a:off x="940098" y="2170438"/>
            <a:ext cx="10058400" cy="1394237"/>
          </a:xfrm>
          <a:prstGeom prst="rect">
            <a:avLst/>
          </a:prstGeom>
          <a:effectLst>
            <a:outerShdw blurRad="50800" dist="38100" dir="2700000" algn="tl" rotWithShape="0">
              <a:prstClr val="black">
                <a:alpha val="40000"/>
              </a:prstClr>
            </a:outerShdw>
          </a:effectLst>
        </p:spPr>
        <p:txBody>
          <a:bodyPr>
            <a:normAutofit fontScale="2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br>
              <a:rPr lang="en-US" b="1" dirty="0">
                <a:solidFill>
                  <a:srgbClr val="00ACDC"/>
                </a:solidFill>
                <a:cs typeface="Arial" pitchFamily="34" charset="0"/>
              </a:rPr>
            </a:br>
            <a:br>
              <a:rPr lang="en-US" dirty="0">
                <a:solidFill>
                  <a:srgbClr val="00ACDC"/>
                </a:solidFill>
                <a:cs typeface="Arial" pitchFamily="34" charset="0"/>
              </a:rPr>
            </a:br>
            <a:r>
              <a:rPr lang="en-US" sz="26400" b="1" dirty="0">
                <a:solidFill>
                  <a:srgbClr val="00ACDC"/>
                </a:solidFill>
                <a:latin typeface="+mn-lt"/>
                <a:cs typeface="Arial" pitchFamily="34" charset="0"/>
              </a:rPr>
              <a:t>Provider Oversight &amp; Compliance Orientation and Training </a:t>
            </a:r>
            <a:br>
              <a:rPr lang="en-US" sz="35200" b="1" dirty="0">
                <a:solidFill>
                  <a:srgbClr val="00ACDC"/>
                </a:solidFill>
                <a:latin typeface="+mn-lt"/>
                <a:cs typeface="Arial" pitchFamily="34" charset="0"/>
              </a:rPr>
            </a:br>
            <a:endParaRPr lang="en-US" b="1" dirty="0">
              <a:solidFill>
                <a:srgbClr val="00ACDC"/>
              </a:solidFill>
              <a:latin typeface="+mn-lt"/>
            </a:endParaRPr>
          </a:p>
        </p:txBody>
      </p:sp>
      <p:sp>
        <p:nvSpPr>
          <p:cNvPr id="11" name="Slide Number Placeholder 10"/>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97183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464" y="272930"/>
            <a:ext cx="11017833" cy="646331"/>
          </a:xfrm>
          <a:prstGeom prst="rect">
            <a:avLst/>
          </a:prstGeom>
        </p:spPr>
        <p:txBody>
          <a:bodyPr wrap="square">
            <a:spAutoFit/>
          </a:bodyPr>
          <a:lstStyle/>
          <a:p>
            <a:r>
              <a:rPr lang="en-US" sz="3600" b="1" dirty="0">
                <a:solidFill>
                  <a:srgbClr val="00B0F0"/>
                </a:solidFill>
              </a:rPr>
              <a:t>HOW CAN I REPORT POTENTIAL NONCOMPLIANCE?</a:t>
            </a:r>
            <a:endParaRPr lang="en-US" sz="3600" dirty="0">
              <a:solidFill>
                <a:srgbClr val="00B0F0"/>
              </a:solidFill>
            </a:endParaRPr>
          </a:p>
        </p:txBody>
      </p:sp>
      <p:sp>
        <p:nvSpPr>
          <p:cNvPr id="3" name="Content Placeholder 2"/>
          <p:cNvSpPr txBox="1">
            <a:spLocks/>
          </p:cNvSpPr>
          <p:nvPr/>
        </p:nvSpPr>
        <p:spPr>
          <a:xfrm>
            <a:off x="278038" y="1350978"/>
            <a:ext cx="4870530" cy="4642928"/>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b="1" dirty="0"/>
              <a:t>Employees of an MA, MA-PD, or PDP Sponsor</a:t>
            </a:r>
          </a:p>
          <a:p>
            <a:pPr lvl="1"/>
            <a:r>
              <a:rPr lang="en-US" dirty="0"/>
              <a:t>Call the Medicare Compliance Officer</a:t>
            </a:r>
          </a:p>
          <a:p>
            <a:pPr lvl="1"/>
            <a:r>
              <a:rPr lang="en-US" dirty="0"/>
              <a:t>Make a report through the Website</a:t>
            </a:r>
          </a:p>
          <a:p>
            <a:pPr lvl="1"/>
            <a:r>
              <a:rPr lang="en-US" dirty="0"/>
              <a:t>Call the Compliance Hotline</a:t>
            </a:r>
          </a:p>
          <a:p>
            <a:pPr marL="457200" lvl="1" indent="0">
              <a:buFont typeface="Calibri" pitchFamily="34" charset="0"/>
              <a:buNone/>
            </a:pPr>
            <a:endParaRPr lang="en-US" dirty="0"/>
          </a:p>
          <a:p>
            <a:pPr marL="0" indent="0">
              <a:buFont typeface="Calibri" panose="020F0502020204030204" pitchFamily="34" charset="0"/>
              <a:buNone/>
            </a:pPr>
            <a:r>
              <a:rPr lang="en-US" b="1" dirty="0"/>
              <a:t>FDR Employees</a:t>
            </a:r>
          </a:p>
          <a:p>
            <a:pPr lvl="1"/>
            <a:r>
              <a:rPr lang="en-US" dirty="0"/>
              <a:t>Talk to a Manager or Supervisor</a:t>
            </a:r>
          </a:p>
          <a:p>
            <a:pPr lvl="1"/>
            <a:r>
              <a:rPr lang="en-US" dirty="0"/>
              <a:t>Call your Ethics/Compliance Help Line</a:t>
            </a:r>
          </a:p>
          <a:p>
            <a:pPr lvl="1"/>
            <a:r>
              <a:rPr lang="en-US" dirty="0"/>
              <a:t>Report through the Sponsor</a:t>
            </a:r>
          </a:p>
          <a:p>
            <a:pPr marL="457200" lvl="1" indent="0">
              <a:buFont typeface="Calibri" pitchFamily="34" charset="0"/>
              <a:buNone/>
            </a:pPr>
            <a:endParaRPr lang="en-US" dirty="0"/>
          </a:p>
          <a:p>
            <a:pPr marL="0" indent="0">
              <a:buFont typeface="Calibri" panose="020F0502020204030204" pitchFamily="34" charset="0"/>
              <a:buNone/>
            </a:pPr>
            <a:r>
              <a:rPr lang="en-US" b="1" dirty="0"/>
              <a:t>Beneficiaries</a:t>
            </a:r>
          </a:p>
          <a:p>
            <a:pPr lvl="1"/>
            <a:r>
              <a:rPr lang="en-US" dirty="0"/>
              <a:t>Call the Sponsor’s compliance hotline</a:t>
            </a:r>
          </a:p>
          <a:p>
            <a:pPr lvl="1"/>
            <a:r>
              <a:rPr lang="en-US" dirty="0"/>
              <a:t>Make a report through Sponsor’s website</a:t>
            </a:r>
          </a:p>
          <a:p>
            <a:pPr lvl="1"/>
            <a:r>
              <a:rPr lang="en-US" dirty="0"/>
              <a:t>Call 1-800-Medicare</a:t>
            </a:r>
          </a:p>
          <a:p>
            <a:pPr marL="457200" lvl="1" indent="0">
              <a:buFont typeface="Calibri" pitchFamily="34" charse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447952147"/>
              </p:ext>
            </p:extLst>
          </p:nvPr>
        </p:nvGraphicFramePr>
        <p:xfrm>
          <a:off x="5675204" y="1385140"/>
          <a:ext cx="6157676" cy="2544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706042" y="3870248"/>
            <a:ext cx="6096000" cy="2123658"/>
          </a:xfrm>
          <a:prstGeom prst="rect">
            <a:avLst/>
          </a:prstGeom>
        </p:spPr>
        <p:txBody>
          <a:bodyPr>
            <a:spAutoFit/>
          </a:bodyPr>
          <a:lstStyle/>
          <a:p>
            <a:pPr algn="ctr"/>
            <a:r>
              <a:rPr lang="en-US" sz="2400" b="1" dirty="0">
                <a:solidFill>
                  <a:srgbClr val="00B0F0"/>
                </a:solidFill>
              </a:rPr>
              <a:t>Correcting Noncompliance</a:t>
            </a:r>
          </a:p>
          <a:p>
            <a:endParaRPr lang="en-US" dirty="0"/>
          </a:p>
          <a:p>
            <a:pPr marL="285750" indent="-285750">
              <a:buFont typeface="Wingdings" panose="05000000000000000000" pitchFamily="2" charset="2"/>
              <a:buChar char="Ø"/>
            </a:pPr>
            <a:r>
              <a:rPr lang="en-US" dirty="0"/>
              <a:t>Avoids the recurrence of the same noncompliance</a:t>
            </a:r>
          </a:p>
          <a:p>
            <a:pPr marL="285750" indent="-285750">
              <a:buFont typeface="Wingdings" panose="05000000000000000000" pitchFamily="2" charset="2"/>
              <a:buChar char="Ø"/>
            </a:pPr>
            <a:r>
              <a:rPr lang="en-US" dirty="0"/>
              <a:t>Promotes efficiency and effective internal controls</a:t>
            </a:r>
          </a:p>
          <a:p>
            <a:pPr marL="742950" lvl="1" indent="-285750">
              <a:buFont typeface="Wingdings" panose="05000000000000000000" pitchFamily="2" charset="2"/>
              <a:buChar char="Ø"/>
            </a:pPr>
            <a:r>
              <a:rPr lang="en-US" dirty="0"/>
              <a:t>Protects enrollees</a:t>
            </a:r>
          </a:p>
          <a:p>
            <a:pPr marL="1200150" lvl="2" indent="-285750">
              <a:buFont typeface="Wingdings" panose="05000000000000000000" pitchFamily="2" charset="2"/>
              <a:buChar char="Ø"/>
            </a:pPr>
            <a:r>
              <a:rPr lang="en-US" dirty="0"/>
              <a:t>Ensures ongoing compliance with CMS requirements</a:t>
            </a:r>
          </a:p>
        </p:txBody>
      </p:sp>
      <p:sp>
        <p:nvSpPr>
          <p:cNvPr id="6" name="Slide Number Placeholder 5"/>
          <p:cNvSpPr>
            <a:spLocks noGrp="1"/>
          </p:cNvSpPr>
          <p:nvPr>
            <p:ph type="sldNum" sz="quarter" idx="12"/>
          </p:nvPr>
        </p:nvSpPr>
        <p:spPr/>
        <p:txBody>
          <a:bodyPr/>
          <a:lstStyle/>
          <a:p>
            <a:fld id="{E9873254-8D97-4827-9B58-BF19F03D0B4B}" type="slidenum">
              <a:rPr lang="en-US" smtClean="0"/>
              <a:t>10</a:t>
            </a:fld>
            <a:endParaRPr lang="en-US" dirty="0"/>
          </a:p>
        </p:txBody>
      </p:sp>
    </p:spTree>
    <p:extLst>
      <p:ext uri="{BB962C8B-B14F-4D97-AF65-F5344CB8AC3E}">
        <p14:creationId xmlns:p14="http://schemas.microsoft.com/office/powerpoint/2010/main" val="293587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16" y="172512"/>
            <a:ext cx="11986789" cy="615553"/>
          </a:xfrm>
          <a:prstGeom prst="rect">
            <a:avLst/>
          </a:prstGeom>
        </p:spPr>
        <p:txBody>
          <a:bodyPr wrap="square">
            <a:spAutoFit/>
          </a:bodyPr>
          <a:lstStyle/>
          <a:p>
            <a:r>
              <a:rPr lang="en-US" sz="3400" b="1" dirty="0">
                <a:solidFill>
                  <a:srgbClr val="00B0F0"/>
                </a:solidFill>
              </a:rPr>
              <a:t>HOW DO I KNOW THE NONCOMPLIANCE WON’T HAPPEN AGAIN?</a:t>
            </a:r>
            <a:endParaRPr lang="en-US" sz="3400" dirty="0">
              <a:solidFill>
                <a:srgbClr val="00B0F0"/>
              </a:solidFill>
            </a:endParaRPr>
          </a:p>
        </p:txBody>
      </p:sp>
      <p:sp>
        <p:nvSpPr>
          <p:cNvPr id="3" name="Rectangle 2"/>
          <p:cNvSpPr/>
          <p:nvPr/>
        </p:nvSpPr>
        <p:spPr>
          <a:xfrm>
            <a:off x="275615" y="1080281"/>
            <a:ext cx="5174571" cy="4832092"/>
          </a:xfrm>
          <a:prstGeom prst="rect">
            <a:avLst/>
          </a:prstGeom>
        </p:spPr>
        <p:txBody>
          <a:bodyPr wrap="square">
            <a:spAutoFit/>
          </a:bodyPr>
          <a:lstStyle/>
          <a:p>
            <a:r>
              <a:rPr lang="en-US" sz="2200" dirty="0"/>
              <a:t>Once noncompliance is detected and corrected, an ongoing evaluation process is critical to ensure the noncompliance does not recur. </a:t>
            </a:r>
          </a:p>
          <a:p>
            <a:endParaRPr lang="en-US" sz="2200" dirty="0"/>
          </a:p>
          <a:p>
            <a:r>
              <a:rPr lang="en-US" sz="2200" dirty="0"/>
              <a:t>Monitoring activities are regular reviews which confirm ongoing compliance and ensure that corrective actions are undertaken and effective. </a:t>
            </a:r>
          </a:p>
          <a:p>
            <a:endParaRPr lang="en-US" sz="2200" dirty="0"/>
          </a:p>
          <a:p>
            <a:r>
              <a:rPr lang="en-US" sz="2200" dirty="0"/>
              <a:t>Auditing is a formal review of compliance with a particular set of standards (e.g., policies and procedures, laws, and regulations) used as base measures. </a:t>
            </a:r>
          </a:p>
        </p:txBody>
      </p:sp>
      <p:graphicFrame>
        <p:nvGraphicFramePr>
          <p:cNvPr id="4" name="Content Placeholder 3"/>
          <p:cNvGraphicFramePr>
            <a:graphicFrameLocks/>
          </p:cNvGraphicFramePr>
          <p:nvPr/>
        </p:nvGraphicFramePr>
        <p:xfrm>
          <a:off x="5450186" y="1080281"/>
          <a:ext cx="7016436" cy="4940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9873254-8D97-4827-9B58-BF19F03D0B4B}" type="slidenum">
              <a:rPr lang="en-US" smtClean="0"/>
              <a:t>11</a:t>
            </a:fld>
            <a:endParaRPr lang="en-US" dirty="0"/>
          </a:p>
        </p:txBody>
      </p:sp>
    </p:spTree>
    <p:extLst>
      <p:ext uri="{BB962C8B-B14F-4D97-AF65-F5344CB8AC3E}">
        <p14:creationId xmlns:p14="http://schemas.microsoft.com/office/powerpoint/2010/main" val="82201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293" y="446813"/>
            <a:ext cx="9771458" cy="646331"/>
          </a:xfrm>
          <a:prstGeom prst="rect">
            <a:avLst/>
          </a:prstGeom>
        </p:spPr>
        <p:txBody>
          <a:bodyPr wrap="none">
            <a:spAutoFit/>
          </a:bodyPr>
          <a:lstStyle/>
          <a:p>
            <a:r>
              <a:rPr lang="en-US" sz="3600" b="1" dirty="0">
                <a:solidFill>
                  <a:srgbClr val="00B0F0"/>
                </a:solidFill>
              </a:rPr>
              <a:t>KNOW THE CONSEQUENCES OF NONCOMPLIANCE</a:t>
            </a:r>
            <a:endParaRPr lang="en-US" sz="3600" dirty="0">
              <a:solidFill>
                <a:srgbClr val="00B0F0"/>
              </a:solidFill>
            </a:endParaRPr>
          </a:p>
        </p:txBody>
      </p:sp>
      <p:graphicFrame>
        <p:nvGraphicFramePr>
          <p:cNvPr id="3" name="Diagram 2"/>
          <p:cNvGraphicFramePr/>
          <p:nvPr>
            <p:extLst>
              <p:ext uri="{D42A27DB-BD31-4B8C-83A1-F6EECF244321}">
                <p14:modId xmlns:p14="http://schemas.microsoft.com/office/powerpoint/2010/main" val="274741874"/>
              </p:ext>
            </p:extLst>
          </p:nvPr>
        </p:nvGraphicFramePr>
        <p:xfrm>
          <a:off x="979517" y="2479041"/>
          <a:ext cx="10070921" cy="4558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66467" y="1161595"/>
            <a:ext cx="11059065" cy="2800767"/>
          </a:xfrm>
          <a:prstGeom prst="rect">
            <a:avLst/>
          </a:prstGeom>
        </p:spPr>
        <p:txBody>
          <a:bodyPr wrap="square">
            <a:spAutoFit/>
          </a:bodyPr>
          <a:lstStyle/>
          <a:p>
            <a:r>
              <a:rPr lang="en-US" sz="2200" dirty="0"/>
              <a:t>Your organization is required to have disciplinary standards in place for noncompliant behavior. </a:t>
            </a:r>
          </a:p>
          <a:p>
            <a:endParaRPr lang="en-US" sz="2200" dirty="0"/>
          </a:p>
          <a:p>
            <a:r>
              <a:rPr lang="en-US" sz="2200" dirty="0"/>
              <a:t>For example, IHCS Policy 131 </a:t>
            </a:r>
            <a:r>
              <a:rPr lang="en-US" sz="2200" b="1" dirty="0"/>
              <a:t>prohibits</a:t>
            </a:r>
            <a:r>
              <a:rPr lang="en-US" sz="2200" dirty="0"/>
              <a:t> </a:t>
            </a:r>
            <a:r>
              <a:rPr lang="en-US" sz="2200" b="1" dirty="0"/>
              <a:t>the practice </a:t>
            </a:r>
            <a:r>
              <a:rPr lang="en-US" sz="2200" dirty="0"/>
              <a:t>of providing financial incentives to staff members, practitioners, or providers based on their limiting member utilization of health care services. All IHCS employees and downstream providers will sign an attestation upon onboarding and annually thereafter.</a:t>
            </a:r>
          </a:p>
          <a:p>
            <a:endParaRPr lang="en-US" sz="2200" dirty="0"/>
          </a:p>
          <a:p>
            <a:r>
              <a:rPr lang="en-US" sz="2200" dirty="0"/>
              <a:t>Those who engage in noncompliant behavior may be subject to any of the following:</a:t>
            </a:r>
          </a:p>
        </p:txBody>
      </p:sp>
      <p:sp>
        <p:nvSpPr>
          <p:cNvPr id="5" name="Slide Number Placeholder 4"/>
          <p:cNvSpPr>
            <a:spLocks noGrp="1"/>
          </p:cNvSpPr>
          <p:nvPr>
            <p:ph type="sldNum" sz="quarter" idx="12"/>
          </p:nvPr>
        </p:nvSpPr>
        <p:spPr/>
        <p:txBody>
          <a:bodyPr/>
          <a:lstStyle/>
          <a:p>
            <a:fld id="{E9873254-8D97-4827-9B58-BF19F03D0B4B}" type="slidenum">
              <a:rPr lang="en-US" smtClean="0"/>
              <a:t>12</a:t>
            </a:fld>
            <a:endParaRPr lang="en-US" dirty="0"/>
          </a:p>
        </p:txBody>
      </p:sp>
    </p:spTree>
    <p:extLst>
      <p:ext uri="{BB962C8B-B14F-4D97-AF65-F5344CB8AC3E}">
        <p14:creationId xmlns:p14="http://schemas.microsoft.com/office/powerpoint/2010/main" val="278622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459" y="311012"/>
            <a:ext cx="6731586" cy="707886"/>
          </a:xfrm>
          <a:prstGeom prst="rect">
            <a:avLst/>
          </a:prstGeom>
        </p:spPr>
        <p:txBody>
          <a:bodyPr wrap="none">
            <a:spAutoFit/>
          </a:bodyPr>
          <a:lstStyle/>
          <a:p>
            <a:r>
              <a:rPr lang="en-US" sz="4000" b="1" dirty="0">
                <a:solidFill>
                  <a:srgbClr val="F15922"/>
                </a:solidFill>
              </a:rPr>
              <a:t>WHO GOVERNS COMPLIANCE?</a:t>
            </a:r>
            <a:endParaRPr lang="en-US" sz="4000" dirty="0"/>
          </a:p>
        </p:txBody>
      </p:sp>
      <p:graphicFrame>
        <p:nvGraphicFramePr>
          <p:cNvPr id="4" name="Content Placeholder 3"/>
          <p:cNvGraphicFramePr>
            <a:graphicFrameLocks/>
          </p:cNvGraphicFramePr>
          <p:nvPr/>
        </p:nvGraphicFramePr>
        <p:xfrm>
          <a:off x="1256757" y="1018898"/>
          <a:ext cx="9697936" cy="449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56757" y="5892947"/>
            <a:ext cx="7122253" cy="400110"/>
          </a:xfrm>
          <a:prstGeom prst="rect">
            <a:avLst/>
          </a:prstGeom>
          <a:noFill/>
        </p:spPr>
        <p:txBody>
          <a:bodyPr wrap="square" rtlCol="0">
            <a:spAutoFit/>
          </a:bodyPr>
          <a:lstStyle/>
          <a:p>
            <a:r>
              <a:rPr lang="en-US" sz="2000" dirty="0"/>
              <a:t>* 42 C.F.R. </a:t>
            </a:r>
            <a:r>
              <a:rPr lang="en-US" sz="2000" b="1" dirty="0"/>
              <a:t>§§ 422.503(b)(4)(vi) and 423.504(b)(4)(vi)</a:t>
            </a:r>
            <a:endParaRPr lang="en-US" sz="2000" dirty="0"/>
          </a:p>
        </p:txBody>
      </p:sp>
      <p:sp>
        <p:nvSpPr>
          <p:cNvPr id="6" name="Slide Number Placeholder 5"/>
          <p:cNvSpPr>
            <a:spLocks noGrp="1"/>
          </p:cNvSpPr>
          <p:nvPr>
            <p:ph type="sldNum" sz="quarter" idx="12"/>
          </p:nvPr>
        </p:nvSpPr>
        <p:spPr/>
        <p:txBody>
          <a:bodyPr/>
          <a:lstStyle/>
          <a:p>
            <a:fld id="{E9873254-8D97-4827-9B58-BF19F03D0B4B}" type="slidenum">
              <a:rPr lang="en-US" smtClean="0"/>
              <a:t>13</a:t>
            </a:fld>
            <a:endParaRPr lang="en-US" dirty="0"/>
          </a:p>
        </p:txBody>
      </p:sp>
    </p:spTree>
    <p:extLst>
      <p:ext uri="{BB962C8B-B14F-4D97-AF65-F5344CB8AC3E}">
        <p14:creationId xmlns:p14="http://schemas.microsoft.com/office/powerpoint/2010/main" val="310131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103" y="256690"/>
            <a:ext cx="5496056" cy="707886"/>
          </a:xfrm>
          <a:prstGeom prst="rect">
            <a:avLst/>
          </a:prstGeom>
        </p:spPr>
        <p:txBody>
          <a:bodyPr wrap="none">
            <a:spAutoFit/>
          </a:bodyPr>
          <a:lstStyle/>
          <a:p>
            <a:r>
              <a:rPr lang="en-US" sz="4000" b="1" dirty="0">
                <a:solidFill>
                  <a:srgbClr val="F15922"/>
                </a:solidFill>
              </a:rPr>
              <a:t>ADDITIONAL RESOURCES</a:t>
            </a:r>
            <a:endParaRPr lang="en-US" sz="4000" dirty="0"/>
          </a:p>
        </p:txBody>
      </p:sp>
      <p:sp>
        <p:nvSpPr>
          <p:cNvPr id="3" name="Rectangle 2"/>
          <p:cNvSpPr/>
          <p:nvPr/>
        </p:nvSpPr>
        <p:spPr>
          <a:xfrm>
            <a:off x="373103" y="964576"/>
            <a:ext cx="11468830" cy="5447645"/>
          </a:xfrm>
          <a:prstGeom prst="rect">
            <a:avLst/>
          </a:prstGeom>
        </p:spPr>
        <p:txBody>
          <a:bodyPr wrap="square">
            <a:spAutoFit/>
          </a:bodyPr>
          <a:lstStyle/>
          <a:p>
            <a:r>
              <a:rPr lang="en-US" sz="2400" dirty="0"/>
              <a:t>For more information on laws governing the Medicare program and Medicare noncompliance, or for additional healthcare compliance resources please see: </a:t>
            </a:r>
          </a:p>
          <a:p>
            <a:pPr>
              <a:lnSpc>
                <a:spcPct val="150000"/>
              </a:lnSpc>
            </a:pPr>
            <a:endParaRPr lang="en-US" sz="200" dirty="0"/>
          </a:p>
          <a:p>
            <a:pPr lvl="1">
              <a:lnSpc>
                <a:spcPct val="150000"/>
              </a:lnSpc>
              <a:buFont typeface="Wingdings" panose="05000000000000000000" pitchFamily="2" charset="2"/>
              <a:buChar char="Ø"/>
            </a:pPr>
            <a:r>
              <a:rPr lang="en-US" sz="2200" dirty="0"/>
              <a:t> Title XVIII of the Social Security Act</a:t>
            </a:r>
          </a:p>
          <a:p>
            <a:pPr lvl="1">
              <a:lnSpc>
                <a:spcPct val="150000"/>
              </a:lnSpc>
              <a:buFont typeface="Wingdings" panose="05000000000000000000" pitchFamily="2" charset="2"/>
              <a:buChar char="Ø"/>
            </a:pPr>
            <a:r>
              <a:rPr lang="en-US" sz="2200" dirty="0"/>
              <a:t> Medicare Regulations governing Parts C and D (42 C.F.R. §§ 422 and 423)</a:t>
            </a:r>
          </a:p>
          <a:p>
            <a:pPr lvl="1">
              <a:lnSpc>
                <a:spcPct val="150000"/>
              </a:lnSpc>
              <a:buFont typeface="Wingdings" panose="05000000000000000000" pitchFamily="2" charset="2"/>
              <a:buChar char="Ø"/>
            </a:pPr>
            <a:r>
              <a:rPr lang="en-US" sz="2200" dirty="0"/>
              <a:t> Criminal False Claims Statute (18 U.S.C. §§ 287,1001)</a:t>
            </a:r>
          </a:p>
          <a:p>
            <a:pPr lvl="1">
              <a:lnSpc>
                <a:spcPct val="150000"/>
              </a:lnSpc>
              <a:buFont typeface="Wingdings" panose="05000000000000000000" pitchFamily="2" charset="2"/>
              <a:buChar char="Ø"/>
            </a:pPr>
            <a:r>
              <a:rPr lang="en-US" sz="2200" dirty="0"/>
              <a:t> Anti-Kickback Statute (Physician Self-Referral Law) (42 U.S.C. § 1395nn)</a:t>
            </a:r>
          </a:p>
          <a:p>
            <a:pPr lvl="1">
              <a:lnSpc>
                <a:spcPct val="150000"/>
              </a:lnSpc>
              <a:buFont typeface="Wingdings" panose="05000000000000000000" pitchFamily="2" charset="2"/>
              <a:buChar char="Ø"/>
            </a:pPr>
            <a:r>
              <a:rPr lang="en-US" sz="2200" dirty="0"/>
              <a:t> Exclusion entities instruction (42 U.S.C. § 1395w-27(g)(1)(G))</a:t>
            </a:r>
          </a:p>
          <a:p>
            <a:pPr lvl="1">
              <a:lnSpc>
                <a:spcPct val="150000"/>
              </a:lnSpc>
              <a:buFont typeface="Wingdings" panose="05000000000000000000" pitchFamily="2" charset="2"/>
              <a:buChar char="Ø"/>
            </a:pPr>
            <a:r>
              <a:rPr lang="en-US" sz="2200" dirty="0"/>
              <a:t> The Health Insurance Portability and Accountability Act of 1996 (HIPAA) (Public Law 104-191) (45 CFR Part 160 and Part 164, Subparts A and E)</a:t>
            </a:r>
          </a:p>
          <a:p>
            <a:pPr lvl="1">
              <a:lnSpc>
                <a:spcPct val="150000"/>
              </a:lnSpc>
              <a:buFont typeface="Wingdings" panose="05000000000000000000" pitchFamily="2" charset="2"/>
              <a:buChar char="Ø"/>
            </a:pPr>
            <a:r>
              <a:rPr lang="en-US" sz="2200" dirty="0"/>
              <a:t> OIG Compliance Program Guidance for the Healthcare Industry: </a:t>
            </a:r>
            <a:r>
              <a:rPr lang="en-US" sz="2200" dirty="0">
                <a:hlinkClick r:id="rId2"/>
              </a:rPr>
              <a:t>http://oig.hhs.gov/compliance/compliance-guidance/index.asp</a:t>
            </a:r>
            <a:r>
              <a:rPr lang="en-US" sz="2200" dirty="0"/>
              <a:t> </a:t>
            </a:r>
          </a:p>
        </p:txBody>
      </p:sp>
      <p:sp>
        <p:nvSpPr>
          <p:cNvPr id="4" name="Slide Number Placeholder 3"/>
          <p:cNvSpPr>
            <a:spLocks noGrp="1"/>
          </p:cNvSpPr>
          <p:nvPr>
            <p:ph type="sldNum" sz="quarter" idx="12"/>
          </p:nvPr>
        </p:nvSpPr>
        <p:spPr/>
        <p:txBody>
          <a:bodyPr/>
          <a:lstStyle/>
          <a:p>
            <a:fld id="{E9873254-8D97-4827-9B58-BF19F03D0B4B}" type="slidenum">
              <a:rPr lang="en-US" smtClean="0"/>
              <a:t>14</a:t>
            </a:fld>
            <a:endParaRPr lang="en-US" dirty="0"/>
          </a:p>
        </p:txBody>
      </p:sp>
    </p:spTree>
    <p:extLst>
      <p:ext uri="{BB962C8B-B14F-4D97-AF65-F5344CB8AC3E}">
        <p14:creationId xmlns:p14="http://schemas.microsoft.com/office/powerpoint/2010/main" val="92687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833" y="157102"/>
            <a:ext cx="7434728" cy="707886"/>
          </a:xfrm>
          <a:prstGeom prst="rect">
            <a:avLst/>
          </a:prstGeom>
        </p:spPr>
        <p:txBody>
          <a:bodyPr wrap="none">
            <a:spAutoFit/>
          </a:bodyPr>
          <a:lstStyle/>
          <a:p>
            <a:r>
              <a:rPr lang="en-US" sz="4000" b="1" dirty="0">
                <a:solidFill>
                  <a:srgbClr val="F15922"/>
                </a:solidFill>
              </a:rPr>
              <a:t>Preventing Fraud, Waste, &amp; Abuse</a:t>
            </a:r>
          </a:p>
        </p:txBody>
      </p:sp>
      <p:sp>
        <p:nvSpPr>
          <p:cNvPr id="3" name="Rectangle 2"/>
          <p:cNvSpPr/>
          <p:nvPr/>
        </p:nvSpPr>
        <p:spPr>
          <a:xfrm>
            <a:off x="334833" y="864988"/>
            <a:ext cx="11525207" cy="5478423"/>
          </a:xfrm>
          <a:prstGeom prst="rect">
            <a:avLst/>
          </a:prstGeom>
        </p:spPr>
        <p:txBody>
          <a:bodyPr wrap="square">
            <a:spAutoFit/>
          </a:bodyPr>
          <a:lstStyle/>
          <a:p>
            <a:r>
              <a:rPr lang="en-US" dirty="0"/>
              <a:t>The prevention of fraud, waste and abuse is the responsibility of every Integrated Home Care Services team member and business partner. Fighting the inappropriate loss of Medicare and Medicaid healthcare dollars through fraud, waste, abuse, and other improper payments is a priority for Integrated Home Care Services.</a:t>
            </a:r>
          </a:p>
          <a:p>
            <a:endParaRPr lang="en-US" dirty="0"/>
          </a:p>
          <a:p>
            <a:r>
              <a:rPr lang="en-US" dirty="0"/>
              <a:t>Home health agencies and durable medical equipment (DME) providers offer services and supplies vulnerable to fraud. Integrated Home Care Services plays a significant role in the fight against fraud, waste, and abuse in Medicare and Medicaid home health, home infusion, and DME. While the specific requirements for home health, home infusion and DME can vary from state to state, all States require furnished services to be medically necessary. Integrated Home Care Services and its team members and business partners have a responsibility to know the rules for home health, home infusion, and DME services as required by Medicare and State Medicaid programs.</a:t>
            </a:r>
          </a:p>
          <a:p>
            <a:endParaRPr lang="en-US" dirty="0"/>
          </a:p>
          <a:p>
            <a:pPr marL="742950" lvl="1" indent="-285750">
              <a:buFont typeface="Wingdings" panose="05000000000000000000" pitchFamily="2" charset="2"/>
              <a:buChar char="Ø"/>
            </a:pPr>
            <a:r>
              <a:rPr lang="en-US" dirty="0"/>
              <a:t>Examples of home health fraud include attesting falsely to the medical necessity of home health services, accepting compensation for ordering specific services irrespective of medical necessity, or physicians signing plans of care for beneficiaries not under their care. </a:t>
            </a:r>
          </a:p>
          <a:p>
            <a:pPr lvl="1"/>
            <a:endParaRPr lang="en-US" dirty="0"/>
          </a:p>
          <a:p>
            <a:pPr marL="742950" lvl="1" indent="-285750">
              <a:buFont typeface="Wingdings" panose="05000000000000000000" pitchFamily="2" charset="2"/>
              <a:buChar char="Ø"/>
            </a:pPr>
            <a:r>
              <a:rPr lang="en-US" dirty="0"/>
              <a:t>Examples of DME fraud, waste, and abuse include physicians selling medically unnecessary prescriptions and DME companies recruiting patients and then billing Medicaid for more expensive equipment than what is delivered.</a:t>
            </a:r>
          </a:p>
          <a:p>
            <a:pPr algn="ctr"/>
            <a:endParaRPr lang="en-US" sz="800" b="1" i="1" dirty="0"/>
          </a:p>
          <a:p>
            <a:pPr algn="ctr"/>
            <a:endParaRPr lang="en-US" sz="800" b="1" i="1" dirty="0"/>
          </a:p>
          <a:p>
            <a:pPr algn="ctr"/>
            <a:r>
              <a:rPr lang="en-US" sz="1600" b="1" i="1" dirty="0"/>
              <a:t>Improving performance in key areas would save 100,000 to 150,000 lives and $50 billion to $100 billion annually.</a:t>
            </a:r>
            <a:endParaRPr lang="en-US" sz="1600" dirty="0"/>
          </a:p>
          <a:p>
            <a:pPr algn="ctr"/>
            <a:r>
              <a:rPr lang="en-US" sz="1400" b="1" dirty="0"/>
              <a:t>The Commonwealth Fund Commission on a High-Performance Health System.</a:t>
            </a:r>
            <a:endParaRPr lang="en-US" sz="1400" dirty="0"/>
          </a:p>
        </p:txBody>
      </p:sp>
      <p:sp>
        <p:nvSpPr>
          <p:cNvPr id="4" name="Slide Number Placeholder 3"/>
          <p:cNvSpPr>
            <a:spLocks noGrp="1"/>
          </p:cNvSpPr>
          <p:nvPr>
            <p:ph type="sldNum" sz="quarter" idx="12"/>
          </p:nvPr>
        </p:nvSpPr>
        <p:spPr/>
        <p:txBody>
          <a:bodyPr/>
          <a:lstStyle/>
          <a:p>
            <a:fld id="{E9873254-8D97-4827-9B58-BF19F03D0B4B}" type="slidenum">
              <a:rPr lang="en-US" smtClean="0"/>
              <a:t>15</a:t>
            </a:fld>
            <a:endParaRPr lang="en-US" dirty="0"/>
          </a:p>
        </p:txBody>
      </p:sp>
    </p:spTree>
    <p:extLst>
      <p:ext uri="{BB962C8B-B14F-4D97-AF65-F5344CB8AC3E}">
        <p14:creationId xmlns:p14="http://schemas.microsoft.com/office/powerpoint/2010/main" val="147053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655" y="716866"/>
            <a:ext cx="11328215" cy="5262979"/>
          </a:xfrm>
          <a:prstGeom prst="rect">
            <a:avLst/>
          </a:prstGeom>
        </p:spPr>
        <p:txBody>
          <a:bodyPr wrap="square">
            <a:spAutoFit/>
          </a:bodyPr>
          <a:lstStyle/>
          <a:p>
            <a:r>
              <a:rPr lang="en-US" sz="2400" dirty="0"/>
              <a:t>The </a:t>
            </a:r>
            <a:r>
              <a:rPr lang="en-US" sz="2400" b="1" dirty="0"/>
              <a:t>Patient Protection and Affordable Care Act</a:t>
            </a:r>
            <a:r>
              <a:rPr lang="en-US" sz="2400" dirty="0"/>
              <a:t>, more commonly known as the </a:t>
            </a:r>
            <a:r>
              <a:rPr lang="en-US" sz="2400" b="1" dirty="0"/>
              <a:t>Affordable Care Act</a:t>
            </a:r>
            <a:r>
              <a:rPr lang="en-US" sz="2400" dirty="0"/>
              <a:t>, enacted in 2010, provides tools to prevent, detect and take strong enforcement action against fraud in Medicare, Medicaid and private insurance. </a:t>
            </a:r>
          </a:p>
          <a:p>
            <a:endParaRPr lang="en-US" sz="2400" dirty="0"/>
          </a:p>
          <a:p>
            <a:r>
              <a:rPr lang="en-US" sz="2400" dirty="0"/>
              <a:t>The </a:t>
            </a:r>
            <a:r>
              <a:rPr lang="en-US" sz="2400" b="1" dirty="0"/>
              <a:t>Affordable Care Act (ACA) </a:t>
            </a:r>
            <a:r>
              <a:rPr lang="en-US" sz="2400" dirty="0"/>
              <a:t>seeks to improve anti-fraud and abuse measures by focusing on prevention rather than the traditional “pay-and-chase” model of catching criminals after they have committed fraud. </a:t>
            </a:r>
          </a:p>
          <a:p>
            <a:endParaRPr lang="en-US" sz="2400" dirty="0"/>
          </a:p>
          <a:p>
            <a:r>
              <a:rPr lang="en-US" sz="2400" dirty="0"/>
              <a:t>There are four principle ways the ACA seeks to make changes:</a:t>
            </a:r>
          </a:p>
          <a:p>
            <a:endParaRPr lang="en-US" sz="2400" dirty="0"/>
          </a:p>
          <a:p>
            <a:pPr marL="1257300" lvl="2" indent="-342900">
              <a:buFont typeface="Wingdings" panose="05000000000000000000" pitchFamily="2" charset="2"/>
              <a:buChar char="Ø"/>
            </a:pPr>
            <a:r>
              <a:rPr lang="en-US" sz="2400" dirty="0"/>
              <a:t>More money to prevent and fight fraud</a:t>
            </a:r>
          </a:p>
          <a:p>
            <a:pPr marL="1257300" lvl="2" indent="-342900">
              <a:buFont typeface="Wingdings" panose="05000000000000000000" pitchFamily="2" charset="2"/>
              <a:buChar char="Ø"/>
            </a:pPr>
            <a:r>
              <a:rPr lang="en-US" sz="2400" dirty="0"/>
              <a:t>Better screening and compliance </a:t>
            </a:r>
          </a:p>
          <a:p>
            <a:pPr marL="1257300" lvl="2" indent="-342900">
              <a:buFont typeface="Wingdings" panose="05000000000000000000" pitchFamily="2" charset="2"/>
              <a:buChar char="Ø"/>
            </a:pPr>
            <a:r>
              <a:rPr lang="en-US" sz="2400" dirty="0"/>
              <a:t>New penalties</a:t>
            </a:r>
          </a:p>
          <a:p>
            <a:pPr marL="1257300" lvl="2" indent="-342900">
              <a:buFont typeface="Wingdings" panose="05000000000000000000" pitchFamily="2" charset="2"/>
              <a:buChar char="Ø"/>
            </a:pPr>
            <a:r>
              <a:rPr lang="en-US" sz="2400" dirty="0"/>
              <a:t>Better data sharing</a:t>
            </a:r>
          </a:p>
        </p:txBody>
      </p:sp>
      <p:sp>
        <p:nvSpPr>
          <p:cNvPr id="3" name="Slide Number Placeholder 2"/>
          <p:cNvSpPr>
            <a:spLocks noGrp="1"/>
          </p:cNvSpPr>
          <p:nvPr>
            <p:ph type="sldNum" sz="quarter" idx="12"/>
          </p:nvPr>
        </p:nvSpPr>
        <p:spPr/>
        <p:txBody>
          <a:bodyPr/>
          <a:lstStyle/>
          <a:p>
            <a:fld id="{E9873254-8D97-4827-9B58-BF19F03D0B4B}" type="slidenum">
              <a:rPr lang="en-US" smtClean="0"/>
              <a:t>16</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9426" y="3825757"/>
            <a:ext cx="2154088" cy="2154088"/>
          </a:xfrm>
          <a:prstGeom prst="rect">
            <a:avLst/>
          </a:prstGeom>
        </p:spPr>
      </p:pic>
    </p:spTree>
    <p:extLst>
      <p:ext uri="{BB962C8B-B14F-4D97-AF65-F5344CB8AC3E}">
        <p14:creationId xmlns:p14="http://schemas.microsoft.com/office/powerpoint/2010/main" val="2781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3809" y="156625"/>
            <a:ext cx="5849102" cy="830997"/>
          </a:xfrm>
          <a:prstGeom prst="rect">
            <a:avLst/>
          </a:prstGeom>
        </p:spPr>
        <p:txBody>
          <a:bodyPr wrap="none">
            <a:spAutoFit/>
          </a:bodyPr>
          <a:lstStyle/>
          <a:p>
            <a:r>
              <a:rPr lang="en-US" sz="4800" b="1" dirty="0">
                <a:solidFill>
                  <a:srgbClr val="F15922"/>
                </a:solidFill>
              </a:rPr>
              <a:t>HOME HEALTH FRAUD</a:t>
            </a:r>
            <a:endParaRPr lang="en-US" sz="4800" dirty="0"/>
          </a:p>
        </p:txBody>
      </p:sp>
      <p:sp>
        <p:nvSpPr>
          <p:cNvPr id="5" name="Rectangle 4"/>
          <p:cNvSpPr/>
          <p:nvPr/>
        </p:nvSpPr>
        <p:spPr>
          <a:xfrm>
            <a:off x="162963" y="1104355"/>
            <a:ext cx="11310795" cy="3539430"/>
          </a:xfrm>
          <a:prstGeom prst="rect">
            <a:avLst/>
          </a:prstGeom>
        </p:spPr>
        <p:txBody>
          <a:bodyPr wrap="square">
            <a:spAutoFit/>
          </a:bodyPr>
          <a:lstStyle/>
          <a:p>
            <a:r>
              <a:rPr lang="en-US" sz="3200" dirty="0"/>
              <a:t>To help reduce opportunities for fraud in home health, the ACA: </a:t>
            </a:r>
          </a:p>
          <a:p>
            <a:endParaRPr lang="en-US" sz="3200" dirty="0"/>
          </a:p>
          <a:p>
            <a:pPr marL="800100" lvl="1" indent="-342900">
              <a:buFont typeface="Wingdings" panose="05000000000000000000" pitchFamily="2" charset="2"/>
              <a:buChar char="Ø"/>
            </a:pPr>
            <a:r>
              <a:rPr lang="en-US" sz="3200" dirty="0"/>
              <a:t> Requires physicians who order home health services to be enrolled in Medicare.</a:t>
            </a:r>
          </a:p>
          <a:p>
            <a:pPr marL="800100" lvl="1" indent="-342900">
              <a:buFont typeface="Wingdings" panose="05000000000000000000" pitchFamily="2" charset="2"/>
              <a:buChar char="Ø"/>
            </a:pPr>
            <a:endParaRPr lang="en-US" sz="3200" dirty="0"/>
          </a:p>
          <a:p>
            <a:pPr marL="800100" lvl="1" indent="-342900">
              <a:buFont typeface="Wingdings" panose="05000000000000000000" pitchFamily="2" charset="2"/>
              <a:buChar char="Ø"/>
            </a:pPr>
            <a:r>
              <a:rPr lang="en-US" sz="3200" dirty="0"/>
              <a:t> Requires a face-to-face encounter within 90 days prior to the home health start of care date.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45595">
            <a:off x="8876345" y="4386743"/>
            <a:ext cx="2611571" cy="1410469"/>
          </a:xfrm>
          <a:prstGeom prst="rect">
            <a:avLst/>
          </a:prstGeom>
        </p:spPr>
      </p:pic>
      <p:sp>
        <p:nvSpPr>
          <p:cNvPr id="7" name="Slide Number Placeholder 6"/>
          <p:cNvSpPr>
            <a:spLocks noGrp="1"/>
          </p:cNvSpPr>
          <p:nvPr>
            <p:ph type="sldNum" sz="quarter" idx="12"/>
          </p:nvPr>
        </p:nvSpPr>
        <p:spPr/>
        <p:txBody>
          <a:bodyPr/>
          <a:lstStyle/>
          <a:p>
            <a:fld id="{E9873254-8D97-4827-9B58-BF19F03D0B4B}" type="slidenum">
              <a:rPr lang="en-US" smtClean="0"/>
              <a:t>17</a:t>
            </a:fld>
            <a:endParaRPr lang="en-US" dirty="0"/>
          </a:p>
        </p:txBody>
      </p:sp>
    </p:spTree>
    <p:extLst>
      <p:ext uri="{BB962C8B-B14F-4D97-AF65-F5344CB8AC3E}">
        <p14:creationId xmlns:p14="http://schemas.microsoft.com/office/powerpoint/2010/main" val="333524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479" y="237479"/>
            <a:ext cx="11519026" cy="707886"/>
          </a:xfrm>
          <a:prstGeom prst="rect">
            <a:avLst/>
          </a:prstGeom>
        </p:spPr>
        <p:txBody>
          <a:bodyPr wrap="square">
            <a:spAutoFit/>
          </a:bodyPr>
          <a:lstStyle/>
          <a:p>
            <a:r>
              <a:rPr lang="en-US" sz="4000" b="1" dirty="0">
                <a:solidFill>
                  <a:srgbClr val="F15922"/>
                </a:solidFill>
              </a:rPr>
              <a:t>HOW IHCS CAN PREVENT FRAUD, WASTE, AND ABUSE</a:t>
            </a:r>
            <a:endParaRPr lang="en-US" sz="2000" dirty="0"/>
          </a:p>
        </p:txBody>
      </p:sp>
      <p:sp>
        <p:nvSpPr>
          <p:cNvPr id="4" name="Rectangle 3"/>
          <p:cNvSpPr/>
          <p:nvPr/>
        </p:nvSpPr>
        <p:spPr>
          <a:xfrm>
            <a:off x="286693" y="2301730"/>
            <a:ext cx="5489418" cy="3785652"/>
          </a:xfrm>
          <a:prstGeom prst="rect">
            <a:avLst/>
          </a:prstGeom>
        </p:spPr>
        <p:txBody>
          <a:bodyPr wrap="square">
            <a:spAutoFit/>
          </a:bodyPr>
          <a:lstStyle/>
          <a:p>
            <a:pPr lvl="0"/>
            <a:r>
              <a:rPr lang="en-US" sz="1600" b="1" dirty="0">
                <a:solidFill>
                  <a:srgbClr val="E76618"/>
                </a:solidFill>
              </a:rPr>
              <a:t>Confirm eligibility: </a:t>
            </a:r>
            <a:r>
              <a:rPr lang="en-US" sz="1600" dirty="0"/>
              <a:t>Verify the eligibility status of patients at the time of service.</a:t>
            </a:r>
          </a:p>
          <a:p>
            <a:pPr lvl="0"/>
            <a:endParaRPr lang="en-US" sz="1600" dirty="0"/>
          </a:p>
          <a:p>
            <a:pPr lvl="0"/>
            <a:r>
              <a:rPr lang="en-US" sz="1600" b="1" dirty="0">
                <a:solidFill>
                  <a:srgbClr val="E76618"/>
                </a:solidFill>
              </a:rPr>
              <a:t>Include identifiers</a:t>
            </a:r>
            <a:r>
              <a:rPr lang="en-US" sz="1600" dirty="0">
                <a:solidFill>
                  <a:srgbClr val="E76618"/>
                </a:solidFill>
              </a:rPr>
              <a:t>: </a:t>
            </a:r>
            <a:r>
              <a:rPr lang="en-US" sz="1600" dirty="0"/>
              <a:t>If required by the State when ordering services or supplies, the ordering provider’s signature and National Provider Identifier (NPI) should be included on the CMN or other prior authorization form.</a:t>
            </a:r>
          </a:p>
          <a:p>
            <a:pPr lvl="0"/>
            <a:endParaRPr lang="en-US" sz="1600" dirty="0"/>
          </a:p>
          <a:p>
            <a:pPr lvl="0"/>
            <a:r>
              <a:rPr lang="en-US" sz="1600" b="1" dirty="0">
                <a:solidFill>
                  <a:srgbClr val="E76618"/>
                </a:solidFill>
              </a:rPr>
              <a:t>Order appropriately: </a:t>
            </a:r>
            <a:r>
              <a:rPr lang="en-US" sz="1600" dirty="0"/>
              <a:t>Order according to the medical needs of the beneficiary within the limits set by the State/Medicare.</a:t>
            </a:r>
          </a:p>
          <a:p>
            <a:pPr lvl="0"/>
            <a:endParaRPr lang="en-US" sz="1600" dirty="0"/>
          </a:p>
          <a:p>
            <a:pPr lvl="0"/>
            <a:r>
              <a:rPr lang="en-US" sz="1600" b="1" dirty="0">
                <a:solidFill>
                  <a:srgbClr val="E76618"/>
                </a:solidFill>
              </a:rPr>
              <a:t>Maintain organized records: </a:t>
            </a:r>
            <a:r>
              <a:rPr lang="en-US" sz="1600" dirty="0"/>
              <a:t>Keep patient records organized and up-to-date and confirm that the patient’s condition warrants the service requested in the CMN or prior authorization request.</a:t>
            </a:r>
          </a:p>
        </p:txBody>
      </p:sp>
      <p:sp>
        <p:nvSpPr>
          <p:cNvPr id="5" name="Rectangle 4"/>
          <p:cNvSpPr/>
          <p:nvPr/>
        </p:nvSpPr>
        <p:spPr>
          <a:xfrm>
            <a:off x="6452103" y="2303880"/>
            <a:ext cx="5489418" cy="4031873"/>
          </a:xfrm>
          <a:prstGeom prst="rect">
            <a:avLst/>
          </a:prstGeom>
        </p:spPr>
        <p:txBody>
          <a:bodyPr wrap="square">
            <a:spAutoFit/>
          </a:bodyPr>
          <a:lstStyle/>
          <a:p>
            <a:pPr lvl="0"/>
            <a:r>
              <a:rPr lang="en-US" sz="1600" b="1" dirty="0">
                <a:solidFill>
                  <a:srgbClr val="E76618"/>
                </a:solidFill>
              </a:rPr>
              <a:t>Educate staff: </a:t>
            </a:r>
            <a:r>
              <a:rPr lang="en-US" sz="1600" dirty="0"/>
              <a:t>Integrated Home Care Services should educate staff on the issues and schemes that constitute fraud, waste, and abuse.</a:t>
            </a:r>
          </a:p>
          <a:p>
            <a:pPr lvl="0"/>
            <a:endParaRPr lang="en-US" sz="1600" dirty="0"/>
          </a:p>
          <a:p>
            <a:pPr lvl="0"/>
            <a:r>
              <a:rPr lang="en-US" sz="1600" b="1" dirty="0">
                <a:solidFill>
                  <a:srgbClr val="E76618"/>
                </a:solidFill>
              </a:rPr>
              <a:t>Practice within scope: </a:t>
            </a:r>
            <a:r>
              <a:rPr lang="en-US" sz="1600" dirty="0"/>
              <a:t>Always document the medical necessity of the service(s) ordered. If a medically unnecessary service is billed or if the documentation does not justify medical necessity, it may be considered a “false claim.”</a:t>
            </a:r>
          </a:p>
          <a:p>
            <a:pPr lvl="0"/>
            <a:endParaRPr lang="en-US" sz="1600" dirty="0">
              <a:solidFill>
                <a:srgbClr val="E76618"/>
              </a:solidFill>
            </a:endParaRPr>
          </a:p>
          <a:p>
            <a:pPr lvl="0"/>
            <a:r>
              <a:rPr lang="en-US" sz="1600" b="1" dirty="0">
                <a:solidFill>
                  <a:srgbClr val="E76618"/>
                </a:solidFill>
              </a:rPr>
              <a:t>Protect yourself: </a:t>
            </a:r>
            <a:r>
              <a:rPr lang="en-US" sz="1600" dirty="0"/>
              <a:t>Be on the alert for other professionals who may make inappropriate requests, such as a “quick signature” on a document for a patient never seen, asking for additional patient services because of convenience rather than medical necessity, asking for beneficiary medical identifiers when there is no specific need, or offering to provide remuneration for beneficiary referrals.</a:t>
            </a:r>
          </a:p>
        </p:txBody>
      </p:sp>
      <p:sp>
        <p:nvSpPr>
          <p:cNvPr id="6" name="Rectangle 5"/>
          <p:cNvSpPr/>
          <p:nvPr/>
        </p:nvSpPr>
        <p:spPr>
          <a:xfrm>
            <a:off x="286693" y="947514"/>
            <a:ext cx="11446598" cy="646331"/>
          </a:xfrm>
          <a:prstGeom prst="rect">
            <a:avLst/>
          </a:prstGeom>
        </p:spPr>
        <p:txBody>
          <a:bodyPr wrap="square">
            <a:spAutoFit/>
          </a:bodyPr>
          <a:lstStyle/>
          <a:p>
            <a:pPr algn="ctr"/>
            <a:r>
              <a:rPr lang="en-US" b="1" i="1" dirty="0"/>
              <a:t>Integrated Home Care Services plays an important role in promoting integrity to minimize and prevent fraud, waste, and abuse in Medicare, Medicaid and private insurance programs. </a:t>
            </a:r>
          </a:p>
        </p:txBody>
      </p:sp>
      <p:sp>
        <p:nvSpPr>
          <p:cNvPr id="7" name="Rectangle 6"/>
          <p:cNvSpPr/>
          <p:nvPr/>
        </p:nvSpPr>
        <p:spPr>
          <a:xfrm>
            <a:off x="286693" y="1732343"/>
            <a:ext cx="5502853" cy="369332"/>
          </a:xfrm>
          <a:prstGeom prst="rect">
            <a:avLst/>
          </a:prstGeom>
        </p:spPr>
        <p:txBody>
          <a:bodyPr wrap="none">
            <a:spAutoFit/>
          </a:bodyPr>
          <a:lstStyle/>
          <a:p>
            <a:r>
              <a:rPr lang="en-US" b="1" dirty="0">
                <a:solidFill>
                  <a:srgbClr val="00B0F0"/>
                </a:solidFill>
              </a:rPr>
              <a:t>The following are key points for providers to remember.</a:t>
            </a:r>
          </a:p>
        </p:txBody>
      </p:sp>
      <p:cxnSp>
        <p:nvCxnSpPr>
          <p:cNvPr id="9" name="Straight Connector 8"/>
          <p:cNvCxnSpPr/>
          <p:nvPr/>
        </p:nvCxnSpPr>
        <p:spPr>
          <a:xfrm>
            <a:off x="6028099" y="2178620"/>
            <a:ext cx="36214" cy="403187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E9873254-8D97-4827-9B58-BF19F03D0B4B}" type="slidenum">
              <a:rPr lang="en-US" smtClean="0"/>
              <a:t>18</a:t>
            </a:fld>
            <a:endParaRPr lang="en-US" dirty="0"/>
          </a:p>
        </p:txBody>
      </p:sp>
    </p:spTree>
    <p:extLst>
      <p:ext uri="{BB962C8B-B14F-4D97-AF65-F5344CB8AC3E}">
        <p14:creationId xmlns:p14="http://schemas.microsoft.com/office/powerpoint/2010/main" val="91798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907" y="190620"/>
            <a:ext cx="9454836" cy="707886"/>
          </a:xfrm>
          <a:prstGeom prst="rect">
            <a:avLst/>
          </a:prstGeom>
        </p:spPr>
        <p:txBody>
          <a:bodyPr wrap="square">
            <a:spAutoFit/>
          </a:bodyPr>
          <a:lstStyle/>
          <a:p>
            <a:r>
              <a:rPr lang="en-US" sz="4000" b="1" dirty="0">
                <a:solidFill>
                  <a:srgbClr val="F15922"/>
                </a:solidFill>
              </a:rPr>
              <a:t>QUALITY OF CARE AND PATIENT SAFETY</a:t>
            </a:r>
            <a:endParaRPr lang="en-US" sz="4000" dirty="0"/>
          </a:p>
        </p:txBody>
      </p:sp>
      <p:sp>
        <p:nvSpPr>
          <p:cNvPr id="3" name="Rectangle 2"/>
          <p:cNvSpPr/>
          <p:nvPr/>
        </p:nvSpPr>
        <p:spPr>
          <a:xfrm>
            <a:off x="322907" y="1067255"/>
            <a:ext cx="11509972" cy="4708981"/>
          </a:xfrm>
          <a:prstGeom prst="rect">
            <a:avLst/>
          </a:prstGeom>
        </p:spPr>
        <p:txBody>
          <a:bodyPr wrap="square">
            <a:spAutoFit/>
          </a:bodyPr>
          <a:lstStyle/>
          <a:p>
            <a:r>
              <a:rPr lang="en-US" sz="2000" dirty="0"/>
              <a:t>At Integrated Home Care Services, Inc., we understand that our patients are unique individuals. We provide care in a safe, effective and efficient manner. </a:t>
            </a:r>
          </a:p>
          <a:p>
            <a:endParaRPr lang="en-US" sz="2000" dirty="0"/>
          </a:p>
          <a:p>
            <a:r>
              <a:rPr lang="en-US" sz="2000" dirty="0"/>
              <a:t>To encourage this effort, our clinical quality improvement team builds and designs systems and processes incorporating best practices in caring for patients. </a:t>
            </a:r>
          </a:p>
          <a:p>
            <a:endParaRPr lang="en-US" sz="2000" dirty="0"/>
          </a:p>
          <a:p>
            <a:pPr marL="742950" lvl="1" indent="-285750">
              <a:lnSpc>
                <a:spcPct val="150000"/>
              </a:lnSpc>
              <a:buFont typeface="Wingdings" panose="05000000000000000000" pitchFamily="2" charset="2"/>
              <a:buChar char="Ø"/>
            </a:pPr>
            <a:r>
              <a:rPr lang="en-US" sz="2000" dirty="0"/>
              <a:t>We follow up with patients and other caregivers to create a safe environment and improve communication.</a:t>
            </a:r>
          </a:p>
          <a:p>
            <a:pPr marL="742950" lvl="1" indent="-285750">
              <a:lnSpc>
                <a:spcPct val="150000"/>
              </a:lnSpc>
              <a:buFont typeface="Wingdings" panose="05000000000000000000" pitchFamily="2" charset="2"/>
              <a:buChar char="Ø"/>
            </a:pPr>
            <a:r>
              <a:rPr lang="en-US" sz="2000" dirty="0"/>
              <a:t>We encourage anyone on any team to stop a process if he or she thinks it is incorrect.</a:t>
            </a:r>
          </a:p>
          <a:p>
            <a:pPr marL="742950" lvl="1" indent="-285750">
              <a:lnSpc>
                <a:spcPct val="150000"/>
              </a:lnSpc>
              <a:buFont typeface="Wingdings" panose="05000000000000000000" pitchFamily="2" charset="2"/>
              <a:buChar char="Ø"/>
            </a:pPr>
            <a:r>
              <a:rPr lang="en-US" sz="2000" dirty="0"/>
              <a:t>We maintain standards for licenses and credentials for caregivers who work in all locations.</a:t>
            </a:r>
          </a:p>
          <a:p>
            <a:pPr marL="742950" lvl="1" indent="-285750">
              <a:lnSpc>
                <a:spcPct val="150000"/>
              </a:lnSpc>
              <a:buFont typeface="Wingdings" panose="05000000000000000000" pitchFamily="2" charset="2"/>
              <a:buChar char="Ø"/>
            </a:pPr>
            <a:r>
              <a:rPr lang="en-US" sz="2000" dirty="0"/>
              <a:t>We report unanticipated outcomes to a supervisor and prepare for appropriate follow-up and communication with the patient and family.</a:t>
            </a:r>
          </a:p>
        </p:txBody>
      </p:sp>
      <p:sp>
        <p:nvSpPr>
          <p:cNvPr id="4" name="Slide Number Placeholder 3"/>
          <p:cNvSpPr>
            <a:spLocks noGrp="1"/>
          </p:cNvSpPr>
          <p:nvPr>
            <p:ph type="sldNum" sz="quarter" idx="12"/>
          </p:nvPr>
        </p:nvSpPr>
        <p:spPr/>
        <p:txBody>
          <a:bodyPr/>
          <a:lstStyle/>
          <a:p>
            <a:fld id="{E9873254-8D97-4827-9B58-BF19F03D0B4B}" type="slidenum">
              <a:rPr lang="en-US" smtClean="0"/>
              <a:t>19</a:t>
            </a:fld>
            <a:endParaRPr lang="en-US" dirty="0"/>
          </a:p>
        </p:txBody>
      </p:sp>
    </p:spTree>
    <p:extLst>
      <p:ext uri="{BB962C8B-B14F-4D97-AF65-F5344CB8AC3E}">
        <p14:creationId xmlns:p14="http://schemas.microsoft.com/office/powerpoint/2010/main" val="226404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
        <p:nvSpPr>
          <p:cNvPr id="2" name="Title 1"/>
          <p:cNvSpPr>
            <a:spLocks noGrp="1"/>
          </p:cNvSpPr>
          <p:nvPr>
            <p:ph type="title" idx="4294967295"/>
          </p:nvPr>
        </p:nvSpPr>
        <p:spPr>
          <a:xfrm>
            <a:off x="1316023" y="434565"/>
            <a:ext cx="9564904" cy="750433"/>
          </a:xfrm>
        </p:spPr>
        <p:txBody>
          <a:bodyPr>
            <a:noAutofit/>
          </a:bodyPr>
          <a:lstStyle/>
          <a:p>
            <a:pPr algn="ctr"/>
            <a:r>
              <a:rPr lang="en-US" sz="4000" b="1" dirty="0">
                <a:solidFill>
                  <a:srgbClr val="F15922"/>
                </a:solidFill>
                <a:latin typeface="+mn-lt"/>
              </a:rPr>
              <a:t>Provider Oversight &amp; Compliance Orientation</a:t>
            </a:r>
          </a:p>
        </p:txBody>
      </p:sp>
      <p:sp>
        <p:nvSpPr>
          <p:cNvPr id="3" name="Content Placeholder 2"/>
          <p:cNvSpPr>
            <a:spLocks noGrp="1"/>
          </p:cNvSpPr>
          <p:nvPr>
            <p:ph idx="4294967295"/>
          </p:nvPr>
        </p:nvSpPr>
        <p:spPr>
          <a:xfrm>
            <a:off x="417425" y="1569866"/>
            <a:ext cx="11362099" cy="4622703"/>
          </a:xfrm>
        </p:spPr>
        <p:txBody>
          <a:bodyPr>
            <a:normAutofit fontScale="92500" lnSpcReduction="20000"/>
          </a:bodyPr>
          <a:lstStyle/>
          <a:p>
            <a:pPr algn="ctr">
              <a:lnSpc>
                <a:spcPct val="120000"/>
              </a:lnSpc>
            </a:pPr>
            <a:r>
              <a:rPr lang="en-US" sz="2200" dirty="0">
                <a:solidFill>
                  <a:schemeClr val="tx1"/>
                </a:solidFill>
              </a:rPr>
              <a:t>Welcome to the Integrated Home Care Services’ (IHCS) family of providers in the delivery of home care services. We are pleased to have you in our network and look forward to partnering with you in the provision of high-quality home care services. </a:t>
            </a:r>
          </a:p>
          <a:p>
            <a:pPr marL="0" indent="0" algn="ctr">
              <a:lnSpc>
                <a:spcPct val="120000"/>
              </a:lnSpc>
              <a:buNone/>
            </a:pPr>
            <a:endParaRPr lang="en-US" sz="2400" dirty="0">
              <a:solidFill>
                <a:schemeClr val="tx1"/>
              </a:solidFill>
            </a:endParaRPr>
          </a:p>
          <a:p>
            <a:pPr marL="0" indent="0" algn="ctr">
              <a:lnSpc>
                <a:spcPct val="120000"/>
              </a:lnSpc>
              <a:buNone/>
            </a:pPr>
            <a:r>
              <a:rPr lang="en-US" sz="2400" dirty="0">
                <a:solidFill>
                  <a:schemeClr val="tx1"/>
                </a:solidFill>
              </a:rPr>
              <a:t>This Onboarding Presentation is presented by the                                                                                                      </a:t>
            </a:r>
            <a:r>
              <a:rPr lang="en-US" sz="2400" b="1" dirty="0">
                <a:solidFill>
                  <a:schemeClr val="tx1"/>
                </a:solidFill>
              </a:rPr>
              <a:t>IHCS Vendor Delegation Monitoring Team/Provider Relations Team</a:t>
            </a:r>
            <a:r>
              <a:rPr lang="en-US" sz="2400" dirty="0">
                <a:solidFill>
                  <a:schemeClr val="tx1"/>
                </a:solidFill>
              </a:rPr>
              <a:t>. </a:t>
            </a:r>
          </a:p>
          <a:p>
            <a:pPr marL="0" indent="0" algn="ctr">
              <a:buNone/>
            </a:pPr>
            <a:endParaRPr lang="en-US" sz="2400" dirty="0">
              <a:solidFill>
                <a:schemeClr val="tx1"/>
              </a:solidFill>
            </a:endParaRPr>
          </a:p>
          <a:p>
            <a:pPr marL="0" indent="0" algn="ctr">
              <a:buNone/>
            </a:pPr>
            <a:r>
              <a:rPr lang="en-US" sz="2400" dirty="0">
                <a:solidFill>
                  <a:schemeClr val="tx1"/>
                </a:solidFill>
              </a:rPr>
              <a:t>Ongoing and refresher training will be conducted throughout each year, as well. </a:t>
            </a:r>
          </a:p>
          <a:p>
            <a:pPr marL="0" indent="0" algn="ctr">
              <a:buNone/>
            </a:pPr>
            <a:endParaRPr lang="en-US" sz="2400" dirty="0">
              <a:solidFill>
                <a:schemeClr val="tx1"/>
              </a:solidFill>
            </a:endParaRPr>
          </a:p>
          <a:p>
            <a:pPr marL="0" indent="0" algn="ctr">
              <a:buNone/>
            </a:pPr>
            <a:endParaRPr lang="en-US" sz="1800" dirty="0">
              <a:solidFill>
                <a:schemeClr val="tx1"/>
              </a:solidFill>
            </a:endParaRPr>
          </a:p>
          <a:p>
            <a:pPr marL="0" indent="0" algn="ctr">
              <a:buNone/>
            </a:pPr>
            <a:r>
              <a:rPr lang="en-US" sz="1800" dirty="0">
                <a:solidFill>
                  <a:schemeClr val="tx1"/>
                </a:solidFill>
              </a:rPr>
              <a:t>If you have any questions or need additional assistance, please do not hesitate to contact the Provider Relations team at </a:t>
            </a:r>
            <a:r>
              <a:rPr lang="en-US" sz="1800" dirty="0">
                <a:solidFill>
                  <a:schemeClr val="tx1"/>
                </a:solidFill>
                <a:hlinkClick r:id="rId2"/>
              </a:rPr>
              <a:t>providerservices@ihcscorp.com</a:t>
            </a:r>
            <a:r>
              <a:rPr lang="en-US" sz="1800" dirty="0">
                <a:solidFill>
                  <a:schemeClr val="tx1"/>
                </a:solidFill>
              </a:rPr>
              <a:t>. </a:t>
            </a:r>
          </a:p>
          <a:p>
            <a:pPr marL="0" indent="0" algn="ctr">
              <a:buNone/>
            </a:pPr>
            <a:endParaRPr lang="en-US" sz="2400" dirty="0">
              <a:solidFill>
                <a:schemeClr val="tx1"/>
              </a:solidFill>
            </a:endParaRPr>
          </a:p>
          <a:p>
            <a:pPr marL="0" indent="0" algn="ctr">
              <a:buNone/>
            </a:pPr>
            <a:endParaRPr lang="en-US" sz="2400" dirty="0">
              <a:solidFill>
                <a:schemeClr val="tx1"/>
              </a:solidFill>
            </a:endParaRPr>
          </a:p>
        </p:txBody>
      </p:sp>
    </p:spTree>
    <p:extLst>
      <p:ext uri="{BB962C8B-B14F-4D97-AF65-F5344CB8AC3E}">
        <p14:creationId xmlns:p14="http://schemas.microsoft.com/office/powerpoint/2010/main" val="168518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525" y="294676"/>
            <a:ext cx="3608232" cy="707886"/>
          </a:xfrm>
          <a:prstGeom prst="rect">
            <a:avLst/>
          </a:prstGeom>
        </p:spPr>
        <p:txBody>
          <a:bodyPr wrap="none">
            <a:spAutoFit/>
          </a:bodyPr>
          <a:lstStyle/>
          <a:p>
            <a:r>
              <a:rPr lang="en-US" sz="4000" b="1" dirty="0">
                <a:solidFill>
                  <a:srgbClr val="F15922"/>
                </a:solidFill>
              </a:rPr>
              <a:t>PATIENT RIGHTS</a:t>
            </a:r>
            <a:endParaRPr lang="en-US" sz="4000" dirty="0"/>
          </a:p>
        </p:txBody>
      </p:sp>
      <p:sp>
        <p:nvSpPr>
          <p:cNvPr id="3" name="Rectangle 2"/>
          <p:cNvSpPr/>
          <p:nvPr/>
        </p:nvSpPr>
        <p:spPr>
          <a:xfrm>
            <a:off x="208525" y="1181860"/>
            <a:ext cx="11560980" cy="4985980"/>
          </a:xfrm>
          <a:prstGeom prst="rect">
            <a:avLst/>
          </a:prstGeom>
        </p:spPr>
        <p:txBody>
          <a:bodyPr wrap="square">
            <a:spAutoFit/>
          </a:bodyPr>
          <a:lstStyle/>
          <a:p>
            <a:r>
              <a:rPr lang="en-US" sz="2000" dirty="0"/>
              <a:t>We are committed to informing our patients of their rights and to protecting their rights. </a:t>
            </a:r>
          </a:p>
          <a:p>
            <a:endParaRPr lang="en-US" sz="2000" dirty="0"/>
          </a:p>
          <a:p>
            <a:r>
              <a:rPr lang="en-US" sz="2000" dirty="0"/>
              <a:t>We deliver high-quality care when we respect and support patients and their loved ones and give them information to make decisions regarding the care they are offered.</a:t>
            </a:r>
          </a:p>
          <a:p>
            <a:endParaRPr lang="en-US" dirty="0"/>
          </a:p>
          <a:p>
            <a:pPr marL="742950" lvl="1" indent="-285750">
              <a:buFont typeface="Wingdings" panose="05000000000000000000" pitchFamily="2" charset="2"/>
              <a:buChar char="Ø"/>
            </a:pPr>
            <a:r>
              <a:rPr lang="en-US" sz="2000" dirty="0"/>
              <a:t>We provide each patient with a written statement of patient rights and a notice of privacy practices.</a:t>
            </a:r>
          </a:p>
          <a:p>
            <a:pPr marL="628650" lvl="1" indent="-171450">
              <a:buFont typeface="Wingdings" panose="05000000000000000000" pitchFamily="2" charset="2"/>
              <a:buChar char="Ø"/>
            </a:pPr>
            <a:endParaRPr lang="en-US" sz="2000" dirty="0"/>
          </a:p>
          <a:p>
            <a:pPr marL="742950" lvl="1" indent="-285750">
              <a:buFont typeface="Wingdings" panose="05000000000000000000" pitchFamily="2" charset="2"/>
              <a:buChar char="Ø"/>
            </a:pPr>
            <a:r>
              <a:rPr lang="en-US" sz="2000" dirty="0"/>
              <a:t>We provide kind and respectful care no matter a patient’s personal values and beliefs, age, sex, race, color, religion, disability, national origin, ability to pay, or any other category protected by state or federal law.</a:t>
            </a:r>
          </a:p>
          <a:p>
            <a:pPr marL="628650" lvl="1" indent="-171450">
              <a:buFont typeface="Wingdings" panose="05000000000000000000" pitchFamily="2" charset="2"/>
              <a:buChar char="Ø"/>
            </a:pPr>
            <a:endParaRPr lang="en-US" sz="2000" dirty="0"/>
          </a:p>
          <a:p>
            <a:pPr marL="742950" lvl="1" indent="-285750">
              <a:buFont typeface="Wingdings" panose="05000000000000000000" pitchFamily="2" charset="2"/>
              <a:buChar char="Ø"/>
            </a:pPr>
            <a:r>
              <a:rPr lang="en-US" sz="2000" dirty="0"/>
              <a:t>We seek to resolve patient complaints promptly and to provide contact information so patients can report grievances.</a:t>
            </a:r>
          </a:p>
          <a:p>
            <a:pPr marL="628650" lvl="1" indent="-171450">
              <a:buFont typeface="Wingdings" panose="05000000000000000000" pitchFamily="2" charset="2"/>
              <a:buChar char="Ø"/>
            </a:pPr>
            <a:endParaRPr lang="en-US" sz="2000" dirty="0"/>
          </a:p>
          <a:p>
            <a:pPr marL="742950" lvl="1" indent="-285750">
              <a:buFont typeface="Wingdings" panose="05000000000000000000" pitchFamily="2" charset="2"/>
              <a:buChar char="Ø"/>
            </a:pPr>
            <a:r>
              <a:rPr lang="en-US" sz="2000" dirty="0"/>
              <a:t>We seek to follow a program by which all patients have the right to be free of any coercion as to selection of a provider, health plan or medical procedure.</a:t>
            </a:r>
          </a:p>
        </p:txBody>
      </p:sp>
      <p:sp>
        <p:nvSpPr>
          <p:cNvPr id="4" name="Slide Number Placeholder 3"/>
          <p:cNvSpPr>
            <a:spLocks noGrp="1"/>
          </p:cNvSpPr>
          <p:nvPr>
            <p:ph type="sldNum" sz="quarter" idx="12"/>
          </p:nvPr>
        </p:nvSpPr>
        <p:spPr/>
        <p:txBody>
          <a:bodyPr/>
          <a:lstStyle/>
          <a:p>
            <a:fld id="{E9873254-8D97-4827-9B58-BF19F03D0B4B}" type="slidenum">
              <a:rPr lang="en-US" smtClean="0"/>
              <a:t>20</a:t>
            </a:fld>
            <a:endParaRPr lang="en-US" dirty="0"/>
          </a:p>
        </p:txBody>
      </p:sp>
    </p:spTree>
    <p:extLst>
      <p:ext uri="{BB962C8B-B14F-4D97-AF65-F5344CB8AC3E}">
        <p14:creationId xmlns:p14="http://schemas.microsoft.com/office/powerpoint/2010/main" val="80841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05" y="281154"/>
            <a:ext cx="10658946" cy="707886"/>
          </a:xfrm>
          <a:prstGeom prst="rect">
            <a:avLst/>
          </a:prstGeom>
        </p:spPr>
        <p:txBody>
          <a:bodyPr wrap="square">
            <a:spAutoFit/>
          </a:bodyPr>
          <a:lstStyle/>
          <a:p>
            <a:r>
              <a:rPr lang="en-US" sz="4000" b="1" dirty="0">
                <a:solidFill>
                  <a:srgbClr val="F15922"/>
                </a:solidFill>
              </a:rPr>
              <a:t>CONFIDENTIALITY OF PATIENT INFORMATION</a:t>
            </a:r>
            <a:endParaRPr lang="en-US" sz="4000" dirty="0"/>
          </a:p>
        </p:txBody>
      </p:sp>
      <p:sp>
        <p:nvSpPr>
          <p:cNvPr id="3" name="Rectangle 2"/>
          <p:cNvSpPr/>
          <p:nvPr/>
        </p:nvSpPr>
        <p:spPr>
          <a:xfrm>
            <a:off x="187105" y="1108310"/>
            <a:ext cx="11591453" cy="4708981"/>
          </a:xfrm>
          <a:prstGeom prst="rect">
            <a:avLst/>
          </a:prstGeom>
        </p:spPr>
        <p:txBody>
          <a:bodyPr wrap="square">
            <a:spAutoFit/>
          </a:bodyPr>
          <a:lstStyle/>
          <a:p>
            <a:r>
              <a:rPr lang="en-US" sz="2000" dirty="0"/>
              <a:t>The information we create, use and disclose while taking care of our patients is sensitive and personal. We are committed to keeping all patient information protected and secure. </a:t>
            </a:r>
          </a:p>
          <a:p>
            <a:endParaRPr lang="en-US" sz="2000" dirty="0"/>
          </a:p>
          <a:p>
            <a:r>
              <a:rPr lang="en-US" sz="2000" dirty="0"/>
              <a:t>We receive training to understand the various requirements Integrated Home Care Services must meet to comply with HIPAA and to protect our patients’ information. </a:t>
            </a:r>
          </a:p>
          <a:p>
            <a:endParaRPr lang="en-US" sz="2000" dirty="0"/>
          </a:p>
          <a:p>
            <a:pPr marL="742950" lvl="1" indent="-285750">
              <a:buFont typeface="Wingdings" panose="05000000000000000000" pitchFamily="2" charset="2"/>
              <a:buChar char="Ø"/>
            </a:pPr>
            <a:r>
              <a:rPr lang="en-US" dirty="0"/>
              <a:t>We only discuss patients and their care with authorized persons in appropriate places and with low voices.</a:t>
            </a:r>
          </a:p>
          <a:p>
            <a:pPr marL="742950" lvl="1" indent="-285750">
              <a:buFont typeface="Wingdings" panose="05000000000000000000" pitchFamily="2" charset="2"/>
              <a:buChar char="Ø"/>
            </a:pPr>
            <a:endParaRPr lang="en-US" sz="900" dirty="0"/>
          </a:p>
          <a:p>
            <a:pPr marL="742950" lvl="1" indent="-285750">
              <a:buFont typeface="Wingdings" panose="05000000000000000000" pitchFamily="2" charset="2"/>
              <a:buChar char="Ø"/>
            </a:pPr>
            <a:r>
              <a:rPr lang="en-US" dirty="0"/>
              <a:t>We verify the identity of the person requesting a copy of a patient record and require a completed authorization to release information.</a:t>
            </a:r>
          </a:p>
          <a:p>
            <a:pPr marL="742950" lvl="1" indent="-285750">
              <a:lnSpc>
                <a:spcPct val="150000"/>
              </a:lnSpc>
              <a:buFont typeface="Wingdings" panose="05000000000000000000" pitchFamily="2" charset="2"/>
              <a:buChar char="Ø"/>
            </a:pPr>
            <a:r>
              <a:rPr lang="en-US" dirty="0"/>
              <a:t>We access only the appropriate amount of patient information we need to do our jobs.</a:t>
            </a:r>
          </a:p>
          <a:p>
            <a:pPr marL="742950" lvl="1" indent="-285750">
              <a:lnSpc>
                <a:spcPct val="150000"/>
              </a:lnSpc>
              <a:buFont typeface="Wingdings" panose="05000000000000000000" pitchFamily="2" charset="2"/>
              <a:buChar char="Ø"/>
            </a:pPr>
            <a:r>
              <a:rPr lang="en-US" dirty="0"/>
              <a:t>We provide individuals with timely access to their healthcare information.</a:t>
            </a:r>
          </a:p>
          <a:p>
            <a:pPr marL="742950" lvl="1" indent="-285750">
              <a:lnSpc>
                <a:spcPct val="150000"/>
              </a:lnSpc>
              <a:buFont typeface="Wingdings" panose="05000000000000000000" pitchFamily="2" charset="2"/>
              <a:buChar char="Ø"/>
            </a:pPr>
            <a:r>
              <a:rPr lang="en-US" dirty="0"/>
              <a:t>We provide patients with our Notice of Privacy Practices.</a:t>
            </a:r>
          </a:p>
          <a:p>
            <a:pPr marL="742950" lvl="1" indent="-285750">
              <a:lnSpc>
                <a:spcPct val="150000"/>
              </a:lnSpc>
              <a:buFont typeface="Wingdings" panose="05000000000000000000" pitchFamily="2" charset="2"/>
              <a:buChar char="Ø"/>
            </a:pPr>
            <a:r>
              <a:rPr lang="en-US" dirty="0"/>
              <a:t>We hold business partners to the same standards when they conduct business on our behalf.</a:t>
            </a:r>
          </a:p>
        </p:txBody>
      </p:sp>
      <p:sp>
        <p:nvSpPr>
          <p:cNvPr id="4" name="Slide Number Placeholder 3"/>
          <p:cNvSpPr>
            <a:spLocks noGrp="1"/>
          </p:cNvSpPr>
          <p:nvPr>
            <p:ph type="sldNum" sz="quarter" idx="12"/>
          </p:nvPr>
        </p:nvSpPr>
        <p:spPr/>
        <p:txBody>
          <a:bodyPr/>
          <a:lstStyle/>
          <a:p>
            <a:fld id="{E9873254-8D97-4827-9B58-BF19F03D0B4B}" type="slidenum">
              <a:rPr lang="en-US" smtClean="0"/>
              <a:t>21</a:t>
            </a:fld>
            <a:endParaRPr lang="en-US" dirty="0"/>
          </a:p>
        </p:txBody>
      </p:sp>
    </p:spTree>
    <p:extLst>
      <p:ext uri="{BB962C8B-B14F-4D97-AF65-F5344CB8AC3E}">
        <p14:creationId xmlns:p14="http://schemas.microsoft.com/office/powerpoint/2010/main" val="220710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12" y="208726"/>
            <a:ext cx="11084459" cy="707886"/>
          </a:xfrm>
          <a:prstGeom prst="rect">
            <a:avLst/>
          </a:prstGeom>
        </p:spPr>
        <p:txBody>
          <a:bodyPr wrap="square">
            <a:spAutoFit/>
          </a:bodyPr>
          <a:lstStyle/>
          <a:p>
            <a:r>
              <a:rPr lang="en-US" sz="4000" b="1" dirty="0">
                <a:solidFill>
                  <a:srgbClr val="F15922"/>
                </a:solidFill>
              </a:rPr>
              <a:t>LICENSE, CERTIFICATION AND EXCLUDED PERSONS</a:t>
            </a:r>
            <a:endParaRPr lang="en-US" sz="4000" dirty="0"/>
          </a:p>
        </p:txBody>
      </p:sp>
      <p:sp>
        <p:nvSpPr>
          <p:cNvPr id="3" name="Rectangle 2"/>
          <p:cNvSpPr/>
          <p:nvPr/>
        </p:nvSpPr>
        <p:spPr>
          <a:xfrm>
            <a:off x="205211" y="1093494"/>
            <a:ext cx="11672050" cy="5147563"/>
          </a:xfrm>
          <a:prstGeom prst="rect">
            <a:avLst/>
          </a:prstGeom>
        </p:spPr>
        <p:txBody>
          <a:bodyPr wrap="square">
            <a:spAutoFit/>
          </a:bodyPr>
          <a:lstStyle/>
          <a:p>
            <a:r>
              <a:rPr lang="en-US" sz="2400" dirty="0"/>
              <a:t>The Integrated Home Care Services purpose and values guide the requirements we set for our team members. We are committed to ensuring that only individuals who are eligible to participate in federal healthcare programs work at Integrated Home Care Services. </a:t>
            </a:r>
          </a:p>
          <a:p>
            <a:endParaRPr lang="en-US" sz="2400" dirty="0"/>
          </a:p>
          <a:p>
            <a:r>
              <a:rPr lang="en-US" sz="2400" dirty="0"/>
              <a:t>We ensure that care providers have valid licensure, certification, registration or other credentials. </a:t>
            </a:r>
          </a:p>
          <a:p>
            <a:endParaRPr lang="en-US" sz="1050" dirty="0"/>
          </a:p>
          <a:p>
            <a:endParaRPr lang="en-US" sz="600" dirty="0"/>
          </a:p>
          <a:p>
            <a:pPr marL="742950" lvl="1" indent="-285750">
              <a:buFont typeface="Wingdings" panose="05000000000000000000" pitchFamily="2" charset="2"/>
              <a:buChar char="Ø"/>
            </a:pPr>
            <a:r>
              <a:rPr lang="en-US" sz="2400" dirty="0"/>
              <a:t>We have a monthly process to screen all team members, network providers, and business partners with access to member information to ensure that Integrated Home Care Services does not employ or contract with persons or entities excluded from Medicare, Medicaid or any federal health care program.</a:t>
            </a:r>
          </a:p>
          <a:p>
            <a:pPr lvl="1"/>
            <a:endParaRPr lang="en-US" sz="2400" dirty="0"/>
          </a:p>
          <a:p>
            <a:pPr marL="742950" lvl="1" indent="-285750">
              <a:buFont typeface="Wingdings" panose="05000000000000000000" pitchFamily="2" charset="2"/>
              <a:buChar char="Ø"/>
            </a:pPr>
            <a:r>
              <a:rPr lang="en-US" sz="2400" dirty="0"/>
              <a:t>We require all team members and business partners to disclose immediately if they are excluded from Medicare, Medicaid or any federal health care program.</a:t>
            </a:r>
          </a:p>
        </p:txBody>
      </p:sp>
      <p:sp>
        <p:nvSpPr>
          <p:cNvPr id="4" name="Slide Number Placeholder 3"/>
          <p:cNvSpPr>
            <a:spLocks noGrp="1"/>
          </p:cNvSpPr>
          <p:nvPr>
            <p:ph type="sldNum" sz="quarter" idx="12"/>
          </p:nvPr>
        </p:nvSpPr>
        <p:spPr/>
        <p:txBody>
          <a:bodyPr/>
          <a:lstStyle/>
          <a:p>
            <a:fld id="{E9873254-8D97-4827-9B58-BF19F03D0B4B}" type="slidenum">
              <a:rPr lang="en-US" smtClean="0"/>
              <a:t>22</a:t>
            </a:fld>
            <a:endParaRPr lang="en-US" dirty="0"/>
          </a:p>
        </p:txBody>
      </p:sp>
    </p:spTree>
    <p:extLst>
      <p:ext uri="{BB962C8B-B14F-4D97-AF65-F5344CB8AC3E}">
        <p14:creationId xmlns:p14="http://schemas.microsoft.com/office/powerpoint/2010/main" val="457402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993" y="1242132"/>
            <a:ext cx="10419259" cy="3170099"/>
          </a:xfrm>
          <a:prstGeom prst="rect">
            <a:avLst/>
          </a:prstGeom>
        </p:spPr>
        <p:txBody>
          <a:bodyPr wrap="square">
            <a:spAutoFit/>
          </a:bodyPr>
          <a:lstStyle/>
          <a:p>
            <a:pPr algn="ctr"/>
            <a:r>
              <a:rPr lang="en-US" sz="5000" b="1" dirty="0">
                <a:solidFill>
                  <a:srgbClr val="F15922"/>
                </a:solidFill>
              </a:rPr>
              <a:t>HIPAA PRIVACY &amp; SECURITY TRAINING </a:t>
            </a:r>
          </a:p>
          <a:p>
            <a:pPr algn="ctr"/>
            <a:r>
              <a:rPr lang="en-US" sz="5000" b="1" dirty="0">
                <a:solidFill>
                  <a:srgbClr val="F15922"/>
                </a:solidFill>
              </a:rPr>
              <a:t>FOR ALL </a:t>
            </a:r>
          </a:p>
          <a:p>
            <a:pPr algn="ctr"/>
            <a:r>
              <a:rPr lang="en-US" sz="5000" b="1" dirty="0">
                <a:solidFill>
                  <a:srgbClr val="F15922"/>
                </a:solidFill>
              </a:rPr>
              <a:t>PROVIDERS, COVERED ENTITIES, AND BUSINESS ASSOCIATES</a:t>
            </a:r>
          </a:p>
        </p:txBody>
      </p:sp>
      <p:sp>
        <p:nvSpPr>
          <p:cNvPr id="3" name="Rectangle 2"/>
          <p:cNvSpPr/>
          <p:nvPr/>
        </p:nvSpPr>
        <p:spPr>
          <a:xfrm>
            <a:off x="5395953" y="4412231"/>
            <a:ext cx="1611340" cy="646331"/>
          </a:xfrm>
          <a:prstGeom prst="rect">
            <a:avLst/>
          </a:prstGeom>
        </p:spPr>
        <p:txBody>
          <a:bodyPr wrap="none">
            <a:spAutoFit/>
          </a:bodyPr>
          <a:lstStyle/>
          <a:p>
            <a:pPr algn="ctr"/>
            <a:r>
              <a:rPr lang="en-US" sz="3600" b="1" dirty="0">
                <a:solidFill>
                  <a:srgbClr val="00B0F0"/>
                </a:solidFill>
              </a:rPr>
              <a:t>- 2024 -</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E9873254-8D97-4827-9B58-BF19F03D0B4B}" type="slidenum">
              <a:rPr lang="en-US" smtClean="0"/>
              <a:t>23</a:t>
            </a:fld>
            <a:endParaRPr lang="en-US" dirty="0"/>
          </a:p>
        </p:txBody>
      </p:sp>
    </p:spTree>
    <p:extLst>
      <p:ext uri="{BB962C8B-B14F-4D97-AF65-F5344CB8AC3E}">
        <p14:creationId xmlns:p14="http://schemas.microsoft.com/office/powerpoint/2010/main" val="155703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054" y="338171"/>
            <a:ext cx="2954655" cy="523220"/>
          </a:xfrm>
          <a:prstGeom prst="rect">
            <a:avLst/>
          </a:prstGeom>
        </p:spPr>
        <p:txBody>
          <a:bodyPr wrap="none">
            <a:spAutoFit/>
          </a:bodyPr>
          <a:lstStyle/>
          <a:p>
            <a:r>
              <a:rPr lang="en-US" sz="2800" b="1" dirty="0">
                <a:solidFill>
                  <a:srgbClr val="F15922"/>
                </a:solidFill>
              </a:rPr>
              <a:t>INTRODUCTION</a:t>
            </a:r>
            <a:r>
              <a:rPr lang="en-US" sz="2800" dirty="0"/>
              <a:t>	</a:t>
            </a:r>
          </a:p>
        </p:txBody>
      </p:sp>
      <p:sp>
        <p:nvSpPr>
          <p:cNvPr id="3" name="Rectangle 2"/>
          <p:cNvSpPr/>
          <p:nvPr/>
        </p:nvSpPr>
        <p:spPr>
          <a:xfrm>
            <a:off x="291054" y="861391"/>
            <a:ext cx="11324542" cy="1877437"/>
          </a:xfrm>
          <a:prstGeom prst="rect">
            <a:avLst/>
          </a:prstGeom>
        </p:spPr>
        <p:txBody>
          <a:bodyPr wrap="square">
            <a:spAutoFit/>
          </a:bodyPr>
          <a:lstStyle/>
          <a:p>
            <a:r>
              <a:rPr lang="en-US" sz="1600" dirty="0"/>
              <a:t>Integrated  Home Care Services (IHCS) or (“Integrated”) is committed to a culture of ethical business practices and compliance. </a:t>
            </a:r>
          </a:p>
          <a:p>
            <a:endParaRPr lang="en-US" sz="1600" dirty="0"/>
          </a:p>
          <a:p>
            <a:r>
              <a:rPr lang="en-US" sz="1600" dirty="0"/>
              <a:t>Integrated’s success as an industry leader is based on realizing our mission through policies and procedures </a:t>
            </a:r>
          </a:p>
          <a:p>
            <a:r>
              <a:rPr lang="en-US" sz="1600" dirty="0"/>
              <a:t>The purpose of this training is to provide an overview of the Health Insurance Portability and Accountability Act (HIPAA) to our Network Providers.</a:t>
            </a:r>
          </a:p>
          <a:p>
            <a:endParaRPr lang="en-US" sz="1600" dirty="0"/>
          </a:p>
          <a:p>
            <a:r>
              <a:rPr lang="en-US" sz="1600" dirty="0"/>
              <a:t>Additional training may be available to address specific HIPAA requirements for your SBU or area of responsibility.</a:t>
            </a:r>
          </a:p>
        </p:txBody>
      </p:sp>
      <p:sp>
        <p:nvSpPr>
          <p:cNvPr id="4" name="Slide Number Placeholder 3"/>
          <p:cNvSpPr>
            <a:spLocks noGrp="1"/>
          </p:cNvSpPr>
          <p:nvPr>
            <p:ph type="sldNum" sz="quarter" idx="12"/>
          </p:nvPr>
        </p:nvSpPr>
        <p:spPr/>
        <p:txBody>
          <a:bodyPr/>
          <a:lstStyle/>
          <a:p>
            <a:fld id="{E9873254-8D97-4827-9B58-BF19F03D0B4B}" type="slidenum">
              <a:rPr lang="en-US" smtClean="0"/>
              <a:t>24</a:t>
            </a:fld>
            <a:endParaRPr lang="en-US" dirty="0"/>
          </a:p>
        </p:txBody>
      </p:sp>
      <p:sp>
        <p:nvSpPr>
          <p:cNvPr id="5" name="Rectangle 4"/>
          <p:cNvSpPr/>
          <p:nvPr/>
        </p:nvSpPr>
        <p:spPr>
          <a:xfrm>
            <a:off x="291054" y="3490267"/>
            <a:ext cx="11532772" cy="2800767"/>
          </a:xfrm>
          <a:prstGeom prst="rect">
            <a:avLst/>
          </a:prstGeom>
        </p:spPr>
        <p:txBody>
          <a:bodyPr wrap="square">
            <a:spAutoFit/>
          </a:bodyPr>
          <a:lstStyle/>
          <a:p>
            <a:r>
              <a:rPr lang="en-US" sz="1600" dirty="0"/>
              <a:t>HIPAA permits providers, insurance companies, and other healthcare entities and business associates to exchange information necessary for treatment, payment, and healthcare business operations.</a:t>
            </a:r>
          </a:p>
          <a:p>
            <a:endParaRPr lang="en-US" sz="1600" dirty="0"/>
          </a:p>
          <a:p>
            <a:r>
              <a:rPr lang="en-US" sz="1600" dirty="0"/>
              <a:t>Based on inappropriate actions or breaches in confidentiality by downstream provider employees, your company or employees can be held liable and may be subject to sanctions for violations.</a:t>
            </a:r>
          </a:p>
          <a:p>
            <a:endParaRPr lang="en-US" sz="1600" dirty="0"/>
          </a:p>
          <a:p>
            <a:r>
              <a:rPr lang="en-US" sz="1600" dirty="0"/>
              <a:t>Downstream Provider employees having access to IHCS Personal Health Information (PHI) will need to ensure compliance with internal policies and federal regulations to ensure all confidential information is treated with the highest level of integrity and respect for the confidentiality of the information.</a:t>
            </a:r>
          </a:p>
          <a:p>
            <a:endParaRPr lang="en-US" sz="1600" dirty="0"/>
          </a:p>
          <a:p>
            <a:r>
              <a:rPr lang="en-US" sz="1600" dirty="0"/>
              <a:t>IHCS is committed to holding all Network Providers actions in accordance with HIPAA regulations.</a:t>
            </a:r>
          </a:p>
        </p:txBody>
      </p:sp>
      <p:sp>
        <p:nvSpPr>
          <p:cNvPr id="6" name="Rectangle 5"/>
          <p:cNvSpPr/>
          <p:nvPr/>
        </p:nvSpPr>
        <p:spPr>
          <a:xfrm>
            <a:off x="291054" y="2852937"/>
            <a:ext cx="3400033" cy="523220"/>
          </a:xfrm>
          <a:prstGeom prst="rect">
            <a:avLst/>
          </a:prstGeom>
        </p:spPr>
        <p:txBody>
          <a:bodyPr wrap="none">
            <a:spAutoFit/>
          </a:bodyPr>
          <a:lstStyle/>
          <a:p>
            <a:r>
              <a:rPr lang="en-US" sz="2800" b="1" dirty="0">
                <a:solidFill>
                  <a:srgbClr val="F15922"/>
                </a:solidFill>
              </a:rPr>
              <a:t>WHAT IS YOUR ROLE?</a:t>
            </a:r>
            <a:endParaRPr lang="en-US" sz="2800" dirty="0"/>
          </a:p>
        </p:txBody>
      </p:sp>
    </p:spTree>
    <p:extLst>
      <p:ext uri="{BB962C8B-B14F-4D97-AF65-F5344CB8AC3E}">
        <p14:creationId xmlns:p14="http://schemas.microsoft.com/office/powerpoint/2010/main" val="3921141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65" y="328530"/>
            <a:ext cx="11582400" cy="5940088"/>
          </a:xfrm>
          <a:prstGeom prst="rect">
            <a:avLst/>
          </a:prstGeom>
        </p:spPr>
        <p:txBody>
          <a:bodyPr wrap="square">
            <a:spAutoFit/>
          </a:bodyPr>
          <a:lstStyle/>
          <a:p>
            <a:r>
              <a:rPr lang="en-US" sz="2000" dirty="0"/>
              <a:t>Vendors must  also be able to demonstrate how security incidents or breaches are managed. </a:t>
            </a:r>
          </a:p>
          <a:p>
            <a:pPr algn="ctr"/>
            <a:endParaRPr lang="en-US" sz="2000" i="1" dirty="0">
              <a:solidFill>
                <a:srgbClr val="00B0F0"/>
              </a:solidFill>
            </a:endParaRPr>
          </a:p>
          <a:p>
            <a:r>
              <a:rPr lang="en-US" sz="2000" b="1" i="1" dirty="0">
                <a:solidFill>
                  <a:srgbClr val="E76618"/>
                </a:solidFill>
              </a:rPr>
              <a:t>Remember, Integrated must be immediately notified of a breach as part of regulatory and contractual requirements.</a:t>
            </a:r>
          </a:p>
          <a:p>
            <a:endParaRPr lang="en-US" sz="2000" dirty="0"/>
          </a:p>
          <a:p>
            <a:r>
              <a:rPr lang="en-US" sz="2000" b="1" dirty="0"/>
              <a:t>Also:</a:t>
            </a:r>
          </a:p>
          <a:p>
            <a:endParaRPr lang="en-US" sz="2000" dirty="0"/>
          </a:p>
          <a:p>
            <a:pPr marL="742950" lvl="1" indent="-285750">
              <a:buFont typeface="Wingdings" panose="05000000000000000000" pitchFamily="2" charset="2"/>
              <a:buChar char="Ø"/>
            </a:pPr>
            <a:r>
              <a:rPr lang="en-US" sz="2000" dirty="0"/>
              <a:t>Vendors must </a:t>
            </a:r>
            <a:r>
              <a:rPr lang="en-US" sz="2000" b="1" i="1" dirty="0"/>
              <a:t>separate IHCS data </a:t>
            </a:r>
            <a:r>
              <a:rPr lang="en-US" sz="2000" dirty="0"/>
              <a:t>from other clients. </a:t>
            </a:r>
          </a:p>
          <a:p>
            <a:pPr marL="742950" lvl="1" indent="-285750">
              <a:buFont typeface="Wingdings" panose="05000000000000000000" pitchFamily="2" charset="2"/>
              <a:buChar char="Ø"/>
            </a:pPr>
            <a:endParaRPr lang="en-US" sz="2000" dirty="0"/>
          </a:p>
          <a:p>
            <a:pPr marL="742950" lvl="1" indent="-285750">
              <a:buFont typeface="Wingdings" panose="05000000000000000000" pitchFamily="2" charset="2"/>
              <a:buChar char="Ø"/>
            </a:pPr>
            <a:r>
              <a:rPr lang="en-US" sz="2000" dirty="0"/>
              <a:t>Access to vendor databases, systems or reports </a:t>
            </a:r>
            <a:r>
              <a:rPr lang="en-US" sz="2000" b="1" i="1" dirty="0"/>
              <a:t>must be role-based </a:t>
            </a:r>
            <a:r>
              <a:rPr lang="en-US" sz="2000" dirty="0"/>
              <a:t>and as needed.</a:t>
            </a:r>
          </a:p>
          <a:p>
            <a:pPr marL="742950" lvl="1" indent="-285750">
              <a:buFont typeface="Wingdings" panose="05000000000000000000" pitchFamily="2" charset="2"/>
              <a:buChar char="Ø"/>
            </a:pPr>
            <a:endParaRPr lang="en-US" sz="2000" dirty="0"/>
          </a:p>
          <a:p>
            <a:pPr marL="742950" lvl="1" indent="-285750">
              <a:buFont typeface="Wingdings" panose="05000000000000000000" pitchFamily="2" charset="2"/>
              <a:buChar char="Ø"/>
            </a:pPr>
            <a:r>
              <a:rPr lang="en-US" sz="2000" dirty="0"/>
              <a:t>Access reviews for privileged data should be quarterly </a:t>
            </a:r>
            <a:r>
              <a:rPr lang="en-US" sz="2000" b="1" dirty="0"/>
              <a:t>OR </a:t>
            </a:r>
            <a:r>
              <a:rPr lang="en-US" sz="2000" dirty="0"/>
              <a:t>twice a year for non-privileged data. Attestation of access reviews must be signed and saved for future audits.</a:t>
            </a:r>
          </a:p>
          <a:p>
            <a:pPr marL="742950" lvl="1" indent="-285750">
              <a:buFont typeface="Wingdings" panose="05000000000000000000" pitchFamily="2" charset="2"/>
              <a:buChar char="Ø"/>
            </a:pPr>
            <a:endParaRPr lang="en-US" sz="2000" dirty="0"/>
          </a:p>
          <a:p>
            <a:pPr marL="742950" lvl="1" indent="-285750">
              <a:buFont typeface="Wingdings" panose="05000000000000000000" pitchFamily="2" charset="2"/>
              <a:buChar char="Ø"/>
            </a:pPr>
            <a:r>
              <a:rPr lang="en-US" sz="2000" dirty="0"/>
              <a:t>Methods to </a:t>
            </a:r>
            <a:r>
              <a:rPr lang="en-US" sz="2000" b="1" i="1" dirty="0"/>
              <a:t>limit access </a:t>
            </a:r>
            <a:r>
              <a:rPr lang="en-US" sz="2000" dirty="0"/>
              <a:t>and protect personal health information and personally identifiable information such as Social Security Numbers must be documented. </a:t>
            </a:r>
          </a:p>
          <a:p>
            <a:pPr marL="742950" lvl="1" indent="-285750">
              <a:buFont typeface="Wingdings" panose="05000000000000000000" pitchFamily="2" charset="2"/>
              <a:buChar char="Ø"/>
            </a:pPr>
            <a:endParaRPr lang="en-US" sz="2000" dirty="0"/>
          </a:p>
          <a:p>
            <a:pPr marL="742950" lvl="1" indent="-285750">
              <a:buFont typeface="Wingdings" panose="05000000000000000000" pitchFamily="2" charset="2"/>
              <a:buChar char="Ø"/>
            </a:pPr>
            <a:r>
              <a:rPr lang="en-US" sz="2000" dirty="0"/>
              <a:t>Privacy </a:t>
            </a:r>
            <a:r>
              <a:rPr lang="en-US" sz="2000" b="1" i="1" dirty="0"/>
              <a:t>risk assessment </a:t>
            </a:r>
            <a:r>
              <a:rPr lang="en-US" sz="2000" dirty="0"/>
              <a:t>should be performed at least annually to proactively identify risks that could impact yours and Integrated’s business.</a:t>
            </a:r>
          </a:p>
        </p:txBody>
      </p:sp>
      <p:sp>
        <p:nvSpPr>
          <p:cNvPr id="3" name="Slide Number Placeholder 2"/>
          <p:cNvSpPr>
            <a:spLocks noGrp="1"/>
          </p:cNvSpPr>
          <p:nvPr>
            <p:ph type="sldNum" sz="quarter" idx="12"/>
          </p:nvPr>
        </p:nvSpPr>
        <p:spPr/>
        <p:txBody>
          <a:bodyPr/>
          <a:lstStyle/>
          <a:p>
            <a:fld id="{E9873254-8D97-4827-9B58-BF19F03D0B4B}" type="slidenum">
              <a:rPr lang="en-US" smtClean="0"/>
              <a:t>25</a:t>
            </a:fld>
            <a:endParaRPr lang="en-US" dirty="0"/>
          </a:p>
        </p:txBody>
      </p:sp>
    </p:spTree>
    <p:extLst>
      <p:ext uri="{BB962C8B-B14F-4D97-AF65-F5344CB8AC3E}">
        <p14:creationId xmlns:p14="http://schemas.microsoft.com/office/powerpoint/2010/main" val="91748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798" y="301956"/>
            <a:ext cx="4927567" cy="707886"/>
          </a:xfrm>
          <a:prstGeom prst="rect">
            <a:avLst/>
          </a:prstGeom>
        </p:spPr>
        <p:txBody>
          <a:bodyPr wrap="none">
            <a:spAutoFit/>
          </a:bodyPr>
          <a:lstStyle/>
          <a:p>
            <a:r>
              <a:rPr lang="en-US" sz="4000" b="1" dirty="0">
                <a:solidFill>
                  <a:srgbClr val="F15922"/>
                </a:solidFill>
              </a:rPr>
              <a:t>TRAINING OBJECTIVES</a:t>
            </a:r>
            <a:endParaRPr lang="en-US" sz="4000" dirty="0"/>
          </a:p>
        </p:txBody>
      </p:sp>
      <p:sp>
        <p:nvSpPr>
          <p:cNvPr id="3" name="Rectangle 2"/>
          <p:cNvSpPr/>
          <p:nvPr/>
        </p:nvSpPr>
        <p:spPr>
          <a:xfrm>
            <a:off x="210798" y="1009842"/>
            <a:ext cx="11739776" cy="5324535"/>
          </a:xfrm>
          <a:prstGeom prst="rect">
            <a:avLst/>
          </a:prstGeom>
        </p:spPr>
        <p:txBody>
          <a:bodyPr wrap="square">
            <a:spAutoFit/>
          </a:bodyPr>
          <a:lstStyle/>
          <a:p>
            <a:pPr marL="1257300" lvl="2" indent="-342900">
              <a:lnSpc>
                <a:spcPct val="200000"/>
              </a:lnSpc>
              <a:buFont typeface="Wingdings" panose="05000000000000000000" pitchFamily="2" charset="2"/>
              <a:buChar char="Ø"/>
            </a:pPr>
            <a:r>
              <a:rPr lang="en-US" sz="2000" dirty="0"/>
              <a:t>Define the provisions of HIPAA </a:t>
            </a:r>
          </a:p>
          <a:p>
            <a:pPr marL="1257300" lvl="2" indent="-342900">
              <a:lnSpc>
                <a:spcPct val="200000"/>
              </a:lnSpc>
              <a:buFont typeface="Wingdings" panose="05000000000000000000" pitchFamily="2" charset="2"/>
              <a:buChar char="Ø"/>
            </a:pPr>
            <a:r>
              <a:rPr lang="en-US" sz="2000" dirty="0"/>
              <a:t>Recognize and understand the importance of complying with HIPAA</a:t>
            </a:r>
          </a:p>
          <a:p>
            <a:pPr marL="1257300" lvl="2" indent="-342900">
              <a:lnSpc>
                <a:spcPct val="200000"/>
              </a:lnSpc>
              <a:buFont typeface="Wingdings" panose="05000000000000000000" pitchFamily="2" charset="2"/>
              <a:buChar char="Ø"/>
            </a:pPr>
            <a:r>
              <a:rPr lang="en-US" sz="2000" dirty="0"/>
              <a:t>Understand and be able to identify examples of PHI</a:t>
            </a:r>
          </a:p>
          <a:p>
            <a:pPr marL="1257300" lvl="2" indent="-342900">
              <a:lnSpc>
                <a:spcPct val="200000"/>
              </a:lnSpc>
              <a:buFont typeface="Wingdings" panose="05000000000000000000" pitchFamily="2" charset="2"/>
              <a:buChar char="Ø"/>
            </a:pPr>
            <a:r>
              <a:rPr lang="en-US" sz="2000" dirty="0"/>
              <a:t>Identify the actions needed to secure PHI</a:t>
            </a:r>
          </a:p>
          <a:p>
            <a:pPr marL="1257300" lvl="2" indent="-342900">
              <a:lnSpc>
                <a:spcPct val="200000"/>
              </a:lnSpc>
              <a:buFont typeface="Wingdings" panose="05000000000000000000" pitchFamily="2" charset="2"/>
              <a:buChar char="Ø"/>
            </a:pPr>
            <a:r>
              <a:rPr lang="en-US" sz="2000" dirty="0"/>
              <a:t>Understand consequences for not complying with HIPAA</a:t>
            </a:r>
          </a:p>
          <a:p>
            <a:pPr marL="1257300" lvl="2" indent="-342900">
              <a:lnSpc>
                <a:spcPct val="200000"/>
              </a:lnSpc>
              <a:buFont typeface="Wingdings" panose="05000000000000000000" pitchFamily="2" charset="2"/>
              <a:buChar char="Ø"/>
            </a:pPr>
            <a:r>
              <a:rPr lang="en-US" sz="2000" dirty="0"/>
              <a:t>Identify your Agency’s responsibilities for reporting privacy and security incidents to IHCS</a:t>
            </a:r>
          </a:p>
          <a:p>
            <a:endParaRPr lang="en-US" i="1" dirty="0"/>
          </a:p>
          <a:p>
            <a:endParaRPr lang="en-US" i="1" dirty="0"/>
          </a:p>
          <a:p>
            <a:pPr algn="ctr"/>
            <a:r>
              <a:rPr lang="en-US" sz="1600" i="1" dirty="0"/>
              <a:t>This Privacy Information Security Training is part of an evaluation of downstream vendor policies, procedures, and standards with respect to Business Associate Agreements. Elements that will be reviewed in this training focus on key risk areas that may heighten IHCS exposure to security incidents or breaches. How vendors manage regulatory oversight and what control mechanisms are in place to prevent, detect, and correct non-compliance will be validated. </a:t>
            </a:r>
            <a:endParaRPr lang="en-US" sz="1600" dirty="0"/>
          </a:p>
        </p:txBody>
      </p:sp>
      <p:sp>
        <p:nvSpPr>
          <p:cNvPr id="4" name="Slide Number Placeholder 3"/>
          <p:cNvSpPr>
            <a:spLocks noGrp="1"/>
          </p:cNvSpPr>
          <p:nvPr>
            <p:ph type="sldNum" sz="quarter" idx="12"/>
          </p:nvPr>
        </p:nvSpPr>
        <p:spPr/>
        <p:txBody>
          <a:bodyPr/>
          <a:lstStyle/>
          <a:p>
            <a:fld id="{E9873254-8D97-4827-9B58-BF19F03D0B4B}" type="slidenum">
              <a:rPr lang="en-US" smtClean="0"/>
              <a:t>26</a:t>
            </a:fld>
            <a:endParaRPr lang="en-US" dirty="0"/>
          </a:p>
        </p:txBody>
      </p:sp>
    </p:spTree>
    <p:extLst>
      <p:ext uri="{BB962C8B-B14F-4D97-AF65-F5344CB8AC3E}">
        <p14:creationId xmlns:p14="http://schemas.microsoft.com/office/powerpoint/2010/main" val="1821964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873" y="247636"/>
            <a:ext cx="9279592" cy="707886"/>
          </a:xfrm>
          <a:prstGeom prst="rect">
            <a:avLst/>
          </a:prstGeom>
        </p:spPr>
        <p:txBody>
          <a:bodyPr wrap="none">
            <a:spAutoFit/>
          </a:bodyPr>
          <a:lstStyle/>
          <a:p>
            <a:r>
              <a:rPr lang="en-US" sz="4000" b="1" dirty="0">
                <a:solidFill>
                  <a:srgbClr val="F15922"/>
                </a:solidFill>
              </a:rPr>
              <a:t>WHAT IS HIPAA AND WHO MUST COMPLY?</a:t>
            </a:r>
            <a:endParaRPr lang="en-US" sz="4000" dirty="0"/>
          </a:p>
        </p:txBody>
      </p:sp>
      <p:sp>
        <p:nvSpPr>
          <p:cNvPr id="3" name="Rectangle 2"/>
          <p:cNvSpPr/>
          <p:nvPr/>
        </p:nvSpPr>
        <p:spPr>
          <a:xfrm>
            <a:off x="123873" y="1126652"/>
            <a:ext cx="11871969" cy="4924425"/>
          </a:xfrm>
          <a:prstGeom prst="rect">
            <a:avLst/>
          </a:prstGeom>
        </p:spPr>
        <p:txBody>
          <a:bodyPr wrap="square">
            <a:spAutoFit/>
          </a:bodyPr>
          <a:lstStyle/>
          <a:p>
            <a:r>
              <a:rPr lang="en-US" sz="2000" b="1" u="sng" dirty="0"/>
              <a:t>The Health Insurance Portability &amp; Accountability Act, known as HIPAA:</a:t>
            </a:r>
          </a:p>
          <a:p>
            <a:endParaRPr lang="en-US" u="sng" dirty="0"/>
          </a:p>
          <a:p>
            <a:pPr marL="742950" lvl="1" indent="-285750">
              <a:buFont typeface="Wingdings" panose="05000000000000000000" pitchFamily="2" charset="2"/>
              <a:buChar char="Ø"/>
            </a:pPr>
            <a:r>
              <a:rPr lang="en-US" dirty="0"/>
              <a:t>Permits the disclosure of health information needed for patient care and other important purposes</a:t>
            </a:r>
          </a:p>
          <a:p>
            <a:pPr marL="742950" lvl="1" indent="-285750">
              <a:buFont typeface="Wingdings" panose="05000000000000000000" pitchFamily="2" charset="2"/>
              <a:buChar char="Ø"/>
            </a:pPr>
            <a:r>
              <a:rPr lang="en-US" dirty="0"/>
              <a:t>Provides federal protection for individually identifiable health information held by covered entities and their business associates </a:t>
            </a:r>
          </a:p>
          <a:p>
            <a:pPr marL="742950" lvl="1" indent="-285750">
              <a:buFont typeface="Wingdings" panose="05000000000000000000" pitchFamily="2" charset="2"/>
              <a:buChar char="Ø"/>
            </a:pPr>
            <a:r>
              <a:rPr lang="en-US" dirty="0"/>
              <a:t>Gives patients rights with respect to how their information is handled</a:t>
            </a:r>
          </a:p>
          <a:p>
            <a:endParaRPr lang="en-US" dirty="0"/>
          </a:p>
          <a:p>
            <a:pPr algn="ctr"/>
            <a:r>
              <a:rPr lang="en-US" sz="2000" b="1" dirty="0">
                <a:solidFill>
                  <a:srgbClr val="00B0F0"/>
                </a:solidFill>
              </a:rPr>
              <a:t>The requirements of HIPAA and PHI requirements align with Integrated’s values on how we treat our customers and want you to as well!</a:t>
            </a:r>
          </a:p>
          <a:p>
            <a:endParaRPr lang="en-US" u="sng" dirty="0"/>
          </a:p>
          <a:p>
            <a:r>
              <a:rPr lang="en-US" sz="2000" b="1" u="sng" dirty="0"/>
              <a:t>Two types of organizations must comply with HIPAA:</a:t>
            </a:r>
            <a:r>
              <a:rPr lang="en-US" sz="2000" u="sng" dirty="0"/>
              <a:t> </a:t>
            </a:r>
          </a:p>
          <a:p>
            <a:endParaRPr lang="en-US" u="sng" dirty="0"/>
          </a:p>
          <a:p>
            <a:pPr marL="742950" lvl="1" indent="-285750">
              <a:buFont typeface="Wingdings" panose="05000000000000000000" pitchFamily="2" charset="2"/>
              <a:buChar char="Ø"/>
            </a:pPr>
            <a:r>
              <a:rPr lang="en-US" b="1" dirty="0"/>
              <a:t>Covered Entities </a:t>
            </a:r>
            <a:r>
              <a:rPr lang="en-US" dirty="0"/>
              <a:t>which include healthcare providers, like Integrated 's Home Health, DME and Home Infusion businesses, health plans and healthcare clearing houses</a:t>
            </a:r>
          </a:p>
          <a:p>
            <a:pPr marL="742950" lvl="1" indent="-285750">
              <a:buFont typeface="Wingdings" panose="05000000000000000000" pitchFamily="2" charset="2"/>
              <a:buChar char="Ø"/>
            </a:pPr>
            <a:r>
              <a:rPr lang="en-US" b="1" dirty="0"/>
              <a:t>Business Associates </a:t>
            </a:r>
            <a:r>
              <a:rPr lang="en-US" dirty="0"/>
              <a:t>are companies or individuals who perform services for Covered Entities and who have access to Protected Health Information received from Covered Entities</a:t>
            </a:r>
          </a:p>
          <a:p>
            <a:pPr marL="742950" lvl="1" indent="-285750">
              <a:buFont typeface="Wingdings" panose="05000000000000000000" pitchFamily="2" charset="2"/>
              <a:buChar char="Ø"/>
            </a:pPr>
            <a:r>
              <a:rPr lang="en-US" dirty="0"/>
              <a:t>A </a:t>
            </a:r>
            <a:r>
              <a:rPr lang="en-US" b="1" dirty="0"/>
              <a:t>BAA or Data Sharing Agreement </a:t>
            </a:r>
            <a:r>
              <a:rPr lang="en-US" dirty="0"/>
              <a:t>must be signed between the provider and IHCS at the onset of business.  </a:t>
            </a:r>
          </a:p>
        </p:txBody>
      </p:sp>
      <p:sp>
        <p:nvSpPr>
          <p:cNvPr id="4" name="Slide Number Placeholder 3"/>
          <p:cNvSpPr>
            <a:spLocks noGrp="1"/>
          </p:cNvSpPr>
          <p:nvPr>
            <p:ph type="sldNum" sz="quarter" idx="12"/>
          </p:nvPr>
        </p:nvSpPr>
        <p:spPr/>
        <p:txBody>
          <a:bodyPr/>
          <a:lstStyle/>
          <a:p>
            <a:fld id="{E9873254-8D97-4827-9B58-BF19F03D0B4B}" type="slidenum">
              <a:rPr lang="en-US" smtClean="0"/>
              <a:t>27</a:t>
            </a:fld>
            <a:endParaRPr lang="en-US" dirty="0"/>
          </a:p>
        </p:txBody>
      </p:sp>
    </p:spTree>
    <p:extLst>
      <p:ext uri="{BB962C8B-B14F-4D97-AF65-F5344CB8AC3E}">
        <p14:creationId xmlns:p14="http://schemas.microsoft.com/office/powerpoint/2010/main" val="2176303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47" y="193316"/>
            <a:ext cx="8840882" cy="707886"/>
          </a:xfrm>
          <a:prstGeom prst="rect">
            <a:avLst/>
          </a:prstGeom>
        </p:spPr>
        <p:txBody>
          <a:bodyPr wrap="none">
            <a:spAutoFit/>
          </a:bodyPr>
          <a:lstStyle/>
          <a:p>
            <a:r>
              <a:rPr lang="en-US" sz="4000" b="1" dirty="0">
                <a:solidFill>
                  <a:srgbClr val="F15922"/>
                </a:solidFill>
              </a:rPr>
              <a:t>PROTECTED HEALTH INFORMATION (PHI)</a:t>
            </a:r>
            <a:endParaRPr lang="en-US" sz="4000" dirty="0"/>
          </a:p>
        </p:txBody>
      </p:sp>
      <p:sp>
        <p:nvSpPr>
          <p:cNvPr id="3" name="Rectangle 2"/>
          <p:cNvSpPr/>
          <p:nvPr/>
        </p:nvSpPr>
        <p:spPr>
          <a:xfrm>
            <a:off x="172872" y="1000790"/>
            <a:ext cx="11623793" cy="2308324"/>
          </a:xfrm>
          <a:prstGeom prst="rect">
            <a:avLst/>
          </a:prstGeom>
        </p:spPr>
        <p:txBody>
          <a:bodyPr wrap="square">
            <a:spAutoFit/>
          </a:bodyPr>
          <a:lstStyle/>
          <a:p>
            <a:r>
              <a:rPr lang="en-US" dirty="0"/>
              <a:t>The Privacy Rules applies to a class of information known as Protected Health Information (PHI).</a:t>
            </a:r>
          </a:p>
          <a:p>
            <a:endParaRPr lang="en-US" dirty="0"/>
          </a:p>
          <a:p>
            <a:r>
              <a:rPr lang="en-US" dirty="0"/>
              <a:t>PHI is information held or transmitted by a Covered Entity or its Business Associate that relates to:</a:t>
            </a:r>
          </a:p>
          <a:p>
            <a:endParaRPr lang="en-US" dirty="0"/>
          </a:p>
          <a:p>
            <a:pPr marL="742950" lvl="1" indent="-285750">
              <a:buFont typeface="Wingdings" panose="05000000000000000000" pitchFamily="2" charset="2"/>
              <a:buChar char="Ø"/>
            </a:pPr>
            <a:r>
              <a:rPr lang="en-US" dirty="0"/>
              <a:t>An individual’s physical or mental health</a:t>
            </a:r>
          </a:p>
          <a:p>
            <a:pPr marL="742950" lvl="1" indent="-285750">
              <a:buFont typeface="Wingdings" panose="05000000000000000000" pitchFamily="2" charset="2"/>
              <a:buChar char="Ø"/>
            </a:pPr>
            <a:r>
              <a:rPr lang="en-US" dirty="0"/>
              <a:t>The provision of healthcare to the individual</a:t>
            </a:r>
          </a:p>
          <a:p>
            <a:pPr marL="742950" lvl="1" indent="-285750">
              <a:buFont typeface="Wingdings" panose="05000000000000000000" pitchFamily="2" charset="2"/>
              <a:buChar char="Ø"/>
            </a:pPr>
            <a:r>
              <a:rPr lang="en-US" dirty="0"/>
              <a:t>Payment for the provision of healthcare for the individual where the information gives a reasonable basis for identifying the individual</a:t>
            </a:r>
          </a:p>
        </p:txBody>
      </p:sp>
      <p:sp>
        <p:nvSpPr>
          <p:cNvPr id="4" name="Rectangle 3"/>
          <p:cNvSpPr/>
          <p:nvPr/>
        </p:nvSpPr>
        <p:spPr>
          <a:xfrm>
            <a:off x="236247" y="3322766"/>
            <a:ext cx="10664126" cy="5078313"/>
          </a:xfrm>
          <a:prstGeom prst="rect">
            <a:avLst/>
          </a:prstGeom>
        </p:spPr>
        <p:txBody>
          <a:bodyPr wrap="square" numCol="2">
            <a:spAutoFit/>
          </a:bodyPr>
          <a:lstStyle/>
          <a:p>
            <a:r>
              <a:rPr lang="en-US" b="1" dirty="0"/>
              <a:t>Examples of PHI include: </a:t>
            </a:r>
          </a:p>
          <a:p>
            <a:endParaRPr lang="en-US" sz="900" dirty="0"/>
          </a:p>
          <a:p>
            <a:pPr marL="1657350" lvl="3" indent="-285750">
              <a:buFont typeface="Wingdings" panose="05000000000000000000" pitchFamily="2" charset="2"/>
              <a:buChar char="Ø"/>
            </a:pPr>
            <a:r>
              <a:rPr lang="en-US" dirty="0"/>
              <a:t>Name of individual</a:t>
            </a:r>
          </a:p>
          <a:p>
            <a:pPr marL="1657350" lvl="3" indent="-285750">
              <a:buFont typeface="Wingdings" panose="05000000000000000000" pitchFamily="2" charset="2"/>
              <a:buChar char="Ø"/>
            </a:pPr>
            <a:r>
              <a:rPr lang="en-US" dirty="0"/>
              <a:t>Postal or email address</a:t>
            </a:r>
          </a:p>
          <a:p>
            <a:pPr marL="1657350" lvl="3" indent="-285750">
              <a:buFont typeface="Wingdings" panose="05000000000000000000" pitchFamily="2" charset="2"/>
              <a:buChar char="Ø"/>
            </a:pPr>
            <a:r>
              <a:rPr lang="en-US" dirty="0"/>
              <a:t>Telephone or fax number</a:t>
            </a:r>
          </a:p>
          <a:p>
            <a:pPr marL="1657350" lvl="3" indent="-285750">
              <a:buFont typeface="Wingdings" panose="05000000000000000000" pitchFamily="2" charset="2"/>
              <a:buChar char="Ø"/>
            </a:pPr>
            <a:r>
              <a:rPr lang="en-US" dirty="0"/>
              <a:t>Social Security number</a:t>
            </a:r>
          </a:p>
          <a:p>
            <a:pPr marL="1657350" lvl="3" indent="-285750">
              <a:buFont typeface="Wingdings" panose="05000000000000000000" pitchFamily="2" charset="2"/>
              <a:buChar char="Ø"/>
            </a:pPr>
            <a:r>
              <a:rPr lang="en-US" dirty="0"/>
              <a:t>Date of birth</a:t>
            </a:r>
          </a:p>
          <a:p>
            <a:pPr marL="1657350" lvl="3" indent="-285750">
              <a:buFont typeface="Wingdings" panose="05000000000000000000" pitchFamily="2" charset="2"/>
              <a:buChar char="Ø"/>
            </a:pPr>
            <a:r>
              <a:rPr lang="en-US" dirty="0"/>
              <a:t>Health, claims and assessment related information </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a:p>
          <a:p>
            <a:pPr marL="1200150" lvl="2" indent="-285750">
              <a:buFont typeface="Wingdings" panose="05000000000000000000" pitchFamily="2" charset="2"/>
              <a:buChar char="Ø"/>
            </a:pPr>
            <a:r>
              <a:rPr lang="en-US" dirty="0"/>
              <a:t>Credit card number</a:t>
            </a:r>
          </a:p>
          <a:p>
            <a:pPr marL="1200150" lvl="2" indent="-285750">
              <a:buFont typeface="Wingdings" panose="05000000000000000000" pitchFamily="2" charset="2"/>
              <a:buChar char="Ø"/>
            </a:pPr>
            <a:r>
              <a:rPr lang="en-US" dirty="0"/>
              <a:t>Medical record</a:t>
            </a:r>
          </a:p>
          <a:p>
            <a:pPr marL="1200150" lvl="2" indent="-285750">
              <a:buFont typeface="Wingdings" panose="05000000000000000000" pitchFamily="2" charset="2"/>
              <a:buChar char="Ø"/>
            </a:pPr>
            <a:r>
              <a:rPr lang="en-US" dirty="0"/>
              <a:t>Policy number</a:t>
            </a:r>
          </a:p>
          <a:p>
            <a:pPr marL="1200150" lvl="2" indent="-285750">
              <a:buFont typeface="Wingdings" panose="05000000000000000000" pitchFamily="2" charset="2"/>
              <a:buChar char="Ø"/>
            </a:pPr>
            <a:r>
              <a:rPr lang="en-US" dirty="0"/>
              <a:t>Medical device identifier and serial number</a:t>
            </a:r>
          </a:p>
          <a:p>
            <a:pPr marL="1200150" lvl="2" indent="-285750">
              <a:buFont typeface="Wingdings" panose="05000000000000000000" pitchFamily="2" charset="2"/>
              <a:buChar char="Ø"/>
            </a:pPr>
            <a:r>
              <a:rPr lang="en-US" dirty="0"/>
              <a:t>Financial account information</a:t>
            </a:r>
          </a:p>
          <a:p>
            <a:pPr marL="1200150" lvl="2" indent="-285750">
              <a:buFont typeface="Wingdings" panose="05000000000000000000" pitchFamily="2" charset="2"/>
              <a:buChar char="Ø"/>
            </a:pPr>
            <a:r>
              <a:rPr lang="en-US" dirty="0"/>
              <a:t>Payment information</a:t>
            </a:r>
          </a:p>
        </p:txBody>
      </p:sp>
      <p:sp>
        <p:nvSpPr>
          <p:cNvPr id="5" name="Rectangle 4"/>
          <p:cNvSpPr/>
          <p:nvPr/>
        </p:nvSpPr>
        <p:spPr>
          <a:xfrm>
            <a:off x="868051" y="5952457"/>
            <a:ext cx="10233433" cy="369332"/>
          </a:xfrm>
          <a:prstGeom prst="rect">
            <a:avLst/>
          </a:prstGeom>
        </p:spPr>
        <p:txBody>
          <a:bodyPr wrap="square">
            <a:spAutoFit/>
          </a:bodyPr>
          <a:lstStyle/>
          <a:p>
            <a:pPr algn="ctr"/>
            <a:r>
              <a:rPr lang="en-US" b="1" i="1" dirty="0">
                <a:solidFill>
                  <a:srgbClr val="E76618"/>
                </a:solidFill>
              </a:rPr>
              <a:t>We must comply with the requirements to report and mitigate any unauthorized use or disclosure of PHI.</a:t>
            </a:r>
            <a:endParaRPr lang="en-US" i="1" dirty="0">
              <a:solidFill>
                <a:srgbClr val="E76618"/>
              </a:solidFill>
            </a:endParaRPr>
          </a:p>
        </p:txBody>
      </p:sp>
      <p:sp>
        <p:nvSpPr>
          <p:cNvPr id="6" name="Slide Number Placeholder 5"/>
          <p:cNvSpPr>
            <a:spLocks noGrp="1"/>
          </p:cNvSpPr>
          <p:nvPr>
            <p:ph type="sldNum" sz="quarter" idx="12"/>
          </p:nvPr>
        </p:nvSpPr>
        <p:spPr/>
        <p:txBody>
          <a:bodyPr/>
          <a:lstStyle/>
          <a:p>
            <a:fld id="{E9873254-8D97-4827-9B58-BF19F03D0B4B}" type="slidenum">
              <a:rPr lang="en-US" smtClean="0"/>
              <a:t>28</a:t>
            </a:fld>
            <a:endParaRPr lang="en-US" dirty="0"/>
          </a:p>
        </p:txBody>
      </p:sp>
    </p:spTree>
    <p:extLst>
      <p:ext uri="{BB962C8B-B14F-4D97-AF65-F5344CB8AC3E}">
        <p14:creationId xmlns:p14="http://schemas.microsoft.com/office/powerpoint/2010/main" val="1616865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447" y="437760"/>
            <a:ext cx="7472815" cy="707886"/>
          </a:xfrm>
          <a:prstGeom prst="rect">
            <a:avLst/>
          </a:prstGeom>
        </p:spPr>
        <p:txBody>
          <a:bodyPr wrap="none">
            <a:spAutoFit/>
          </a:bodyPr>
          <a:lstStyle/>
          <a:p>
            <a:r>
              <a:rPr lang="en-US" sz="4000" b="1" dirty="0">
                <a:solidFill>
                  <a:srgbClr val="F15922"/>
                </a:solidFill>
              </a:rPr>
              <a:t>MINIMUM NECESSARY STANDARD</a:t>
            </a:r>
            <a:endParaRPr lang="en-US" sz="4000" dirty="0"/>
          </a:p>
        </p:txBody>
      </p:sp>
      <p:sp>
        <p:nvSpPr>
          <p:cNvPr id="3" name="Rectangle 2"/>
          <p:cNvSpPr/>
          <p:nvPr/>
        </p:nvSpPr>
        <p:spPr>
          <a:xfrm>
            <a:off x="235447" y="1560575"/>
            <a:ext cx="11651753" cy="3170099"/>
          </a:xfrm>
          <a:prstGeom prst="rect">
            <a:avLst/>
          </a:prstGeom>
        </p:spPr>
        <p:txBody>
          <a:bodyPr wrap="square">
            <a:spAutoFit/>
          </a:bodyPr>
          <a:lstStyle/>
          <a:p>
            <a:pPr marL="285750" indent="-285750">
              <a:buFont typeface="Wingdings" panose="05000000000000000000" pitchFamily="2" charset="2"/>
              <a:buChar char="Ø"/>
            </a:pPr>
            <a:r>
              <a:rPr lang="en-US" sz="2000" dirty="0"/>
              <a:t>When using, disclosing or requesting PHI, agencies like yours must make reasonable efforts to limit information to the minimum amount necessary to accomplish the intended purpose of the use, disclosure, or request.</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The minimum necessary standard applies to all documented, verbal and electronic PHI data.</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It is a requirement of all Integrated  employees and contracted providers to uphold this commitment and requirement to the regulations.</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Providing quality and outstanding care for our customers is a top priority to Integrated.</a:t>
            </a:r>
          </a:p>
        </p:txBody>
      </p:sp>
      <p:sp>
        <p:nvSpPr>
          <p:cNvPr id="4" name="Slide Number Placeholder 3"/>
          <p:cNvSpPr>
            <a:spLocks noGrp="1"/>
          </p:cNvSpPr>
          <p:nvPr>
            <p:ph type="sldNum" sz="quarter" idx="12"/>
          </p:nvPr>
        </p:nvSpPr>
        <p:spPr/>
        <p:txBody>
          <a:bodyPr/>
          <a:lstStyle/>
          <a:p>
            <a:fld id="{E9873254-8D97-4827-9B58-BF19F03D0B4B}" type="slidenum">
              <a:rPr lang="en-US" smtClean="0"/>
              <a:t>29</a:t>
            </a:fld>
            <a:endParaRPr lang="en-US" dirty="0"/>
          </a:p>
        </p:txBody>
      </p:sp>
    </p:spTree>
    <p:extLst>
      <p:ext uri="{BB962C8B-B14F-4D97-AF65-F5344CB8AC3E}">
        <p14:creationId xmlns:p14="http://schemas.microsoft.com/office/powerpoint/2010/main" val="354361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2" name="Title 1"/>
          <p:cNvSpPr>
            <a:spLocks noGrp="1"/>
          </p:cNvSpPr>
          <p:nvPr>
            <p:ph type="title" idx="4294967295"/>
          </p:nvPr>
        </p:nvSpPr>
        <p:spPr>
          <a:xfrm>
            <a:off x="1482387" y="197780"/>
            <a:ext cx="8661149" cy="749052"/>
          </a:xfrm>
        </p:spPr>
        <p:txBody>
          <a:bodyPr/>
          <a:lstStyle/>
          <a:p>
            <a:pPr algn="ctr"/>
            <a:r>
              <a:rPr lang="en-US" b="1" dirty="0">
                <a:solidFill>
                  <a:schemeClr val="accent2"/>
                </a:solidFill>
                <a:latin typeface="+mn-lt"/>
              </a:rPr>
              <a:t>TABLE OF CONTENTS</a:t>
            </a:r>
          </a:p>
        </p:txBody>
      </p:sp>
      <p:sp>
        <p:nvSpPr>
          <p:cNvPr id="5" name="Rectangle 4"/>
          <p:cNvSpPr/>
          <p:nvPr/>
        </p:nvSpPr>
        <p:spPr>
          <a:xfrm>
            <a:off x="1560715" y="1339859"/>
            <a:ext cx="8504491" cy="1938992"/>
          </a:xfrm>
          <a:prstGeom prst="rect">
            <a:avLst/>
          </a:prstGeom>
        </p:spPr>
        <p:txBody>
          <a:bodyPr wrap="square">
            <a:spAutoFit/>
          </a:bodyPr>
          <a:lstStyle/>
          <a:p>
            <a:pPr>
              <a:lnSpc>
                <a:spcPct val="100000"/>
              </a:lnSpc>
            </a:pPr>
            <a:r>
              <a:rPr lang="en-US" sz="2000" b="1" dirty="0"/>
              <a:t>Provider Oversight &amp; Support ……………………………………………………………………. 4</a:t>
            </a:r>
          </a:p>
          <a:p>
            <a:pPr>
              <a:lnSpc>
                <a:spcPct val="100000"/>
              </a:lnSpc>
            </a:pPr>
            <a:r>
              <a:rPr lang="en-US" sz="2000" b="1" dirty="0"/>
              <a:t>IHCS Corporate Compliance Program &amp; Code of Conduct …………………………… 7</a:t>
            </a:r>
          </a:p>
          <a:p>
            <a:pPr>
              <a:lnSpc>
                <a:spcPct val="100000"/>
              </a:lnSpc>
            </a:pPr>
            <a:r>
              <a:rPr lang="en-US" sz="2000" b="1" dirty="0"/>
              <a:t>HIPAA Privacy &amp; Security Training ……………………………………………………………… 23</a:t>
            </a:r>
          </a:p>
          <a:p>
            <a:pPr>
              <a:lnSpc>
                <a:spcPct val="100000"/>
              </a:lnSpc>
            </a:pPr>
            <a:r>
              <a:rPr lang="en-US" sz="2000" b="1" dirty="0"/>
              <a:t>Risk Management &amp; Incident Reporting ……………………………………………………. 44</a:t>
            </a:r>
          </a:p>
          <a:p>
            <a:pPr>
              <a:lnSpc>
                <a:spcPct val="100000"/>
              </a:lnSpc>
            </a:pPr>
            <a:r>
              <a:rPr lang="en-US" sz="2000" b="1" dirty="0"/>
              <a:t>Offshoring &amp; Sub-Delegation …………………………………………………………………….. 49 </a:t>
            </a:r>
          </a:p>
          <a:p>
            <a:pPr>
              <a:lnSpc>
                <a:spcPct val="100000"/>
              </a:lnSpc>
            </a:pPr>
            <a:r>
              <a:rPr lang="en-US" sz="2000" b="1" dirty="0"/>
              <a:t>Contact Information ………………………………………………………………………………….. 56</a:t>
            </a:r>
          </a:p>
        </p:txBody>
      </p:sp>
    </p:spTree>
    <p:extLst>
      <p:ext uri="{BB962C8B-B14F-4D97-AF65-F5344CB8AC3E}">
        <p14:creationId xmlns:p14="http://schemas.microsoft.com/office/powerpoint/2010/main" val="1617395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319" y="320065"/>
            <a:ext cx="3434723" cy="707886"/>
          </a:xfrm>
          <a:prstGeom prst="rect">
            <a:avLst/>
          </a:prstGeom>
        </p:spPr>
        <p:txBody>
          <a:bodyPr wrap="none">
            <a:spAutoFit/>
          </a:bodyPr>
          <a:lstStyle/>
          <a:p>
            <a:r>
              <a:rPr lang="en-US" sz="4000" b="1" dirty="0">
                <a:solidFill>
                  <a:srgbClr val="F15922"/>
                </a:solidFill>
              </a:rPr>
              <a:t>HIPAA PRIVACY</a:t>
            </a:r>
            <a:endParaRPr lang="en-US" sz="4000" dirty="0"/>
          </a:p>
        </p:txBody>
      </p:sp>
      <p:sp>
        <p:nvSpPr>
          <p:cNvPr id="3" name="Rectangle 2"/>
          <p:cNvSpPr/>
          <p:nvPr/>
        </p:nvSpPr>
        <p:spPr>
          <a:xfrm>
            <a:off x="247318" y="1027951"/>
            <a:ext cx="11603667" cy="4862870"/>
          </a:xfrm>
          <a:prstGeom prst="rect">
            <a:avLst/>
          </a:prstGeom>
        </p:spPr>
        <p:txBody>
          <a:bodyPr wrap="square">
            <a:spAutoFit/>
          </a:bodyPr>
          <a:lstStyle/>
          <a:p>
            <a:pPr marL="742950" lvl="1" indent="-285750">
              <a:buFont typeface="Wingdings" panose="05000000000000000000" pitchFamily="2" charset="2"/>
              <a:buChar char="Ø"/>
            </a:pPr>
            <a:r>
              <a:rPr lang="en-US" dirty="0"/>
              <a:t>Gives individuals rights to control and directly access their own health information.</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Requires your agency to protect every insured's information from unauthorized access, use, or disclosure. </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Limits uses and disclosures of PHI only to those that are authorized by the individual in writing, contractually allowed, or required by law.</a:t>
            </a:r>
          </a:p>
          <a:p>
            <a:endParaRPr lang="en-US" dirty="0"/>
          </a:p>
          <a:p>
            <a:endParaRPr lang="en-US" dirty="0"/>
          </a:p>
          <a:p>
            <a:r>
              <a:rPr lang="en-US" sz="4000" b="1" dirty="0">
                <a:solidFill>
                  <a:srgbClr val="F15922"/>
                </a:solidFill>
              </a:rPr>
              <a:t>LEGALLY &amp; PERSONALLY AUTHORIZED INDIVIDUALS</a:t>
            </a:r>
          </a:p>
          <a:p>
            <a:endParaRPr lang="en-US" b="1" u="sng" dirty="0"/>
          </a:p>
          <a:p>
            <a:pPr marL="742950" lvl="1" indent="-285750">
              <a:buFont typeface="Wingdings" panose="05000000000000000000" pitchFamily="2" charset="2"/>
              <a:buChar char="Ø"/>
            </a:pPr>
            <a:r>
              <a:rPr lang="en-US" b="1" u="sng" dirty="0"/>
              <a:t>Personal Representatives </a:t>
            </a:r>
            <a:r>
              <a:rPr lang="en-US" dirty="0"/>
              <a:t>are legally authorized by the individual to access PHI and exercise their individual rights</a:t>
            </a:r>
          </a:p>
          <a:p>
            <a:pPr marL="742950" lvl="1" indent="-285750">
              <a:buFont typeface="Wingdings" panose="05000000000000000000" pitchFamily="2" charset="2"/>
              <a:buChar char="Ø"/>
            </a:pPr>
            <a:endParaRPr lang="en-US" b="1" u="sng" dirty="0"/>
          </a:p>
          <a:p>
            <a:pPr marL="742950" lvl="1" indent="-285750">
              <a:buFont typeface="Wingdings" panose="05000000000000000000" pitchFamily="2" charset="2"/>
              <a:buChar char="Ø"/>
            </a:pPr>
            <a:r>
              <a:rPr lang="en-US" b="1" u="sng" dirty="0"/>
              <a:t>Authorized Individuals </a:t>
            </a:r>
            <a:r>
              <a:rPr lang="en-US" dirty="0"/>
              <a:t>are designated to have access to PHI to assist the individual, but do not have decision making authority </a:t>
            </a:r>
          </a:p>
          <a:p>
            <a:pPr marL="742950" lvl="1" indent="-285750">
              <a:buFont typeface="Wingdings" panose="05000000000000000000" pitchFamily="2" charset="2"/>
              <a:buChar char="Ø"/>
            </a:pPr>
            <a:endParaRPr lang="en-US" b="1" u="sng" dirty="0"/>
          </a:p>
          <a:p>
            <a:pPr marL="742950" lvl="1" indent="-285750">
              <a:buFont typeface="Wingdings" panose="05000000000000000000" pitchFamily="2" charset="2"/>
              <a:buChar char="Ø"/>
            </a:pPr>
            <a:r>
              <a:rPr lang="en-US" b="1" u="sng" dirty="0"/>
              <a:t>Certain agency employees </a:t>
            </a:r>
            <a:r>
              <a:rPr lang="en-US" dirty="0"/>
              <a:t>are designated with the authority to have PHI in performing the duties of their position</a:t>
            </a:r>
          </a:p>
        </p:txBody>
      </p:sp>
      <p:sp>
        <p:nvSpPr>
          <p:cNvPr id="4" name="Slide Number Placeholder 3"/>
          <p:cNvSpPr>
            <a:spLocks noGrp="1"/>
          </p:cNvSpPr>
          <p:nvPr>
            <p:ph type="sldNum" sz="quarter" idx="12"/>
          </p:nvPr>
        </p:nvSpPr>
        <p:spPr/>
        <p:txBody>
          <a:bodyPr/>
          <a:lstStyle/>
          <a:p>
            <a:fld id="{E9873254-8D97-4827-9B58-BF19F03D0B4B}" type="slidenum">
              <a:rPr lang="en-US" smtClean="0"/>
              <a:t>30</a:t>
            </a:fld>
            <a:endParaRPr lang="en-US" dirty="0"/>
          </a:p>
        </p:txBody>
      </p:sp>
    </p:spTree>
    <p:extLst>
      <p:ext uri="{BB962C8B-B14F-4D97-AF65-F5344CB8AC3E}">
        <p14:creationId xmlns:p14="http://schemas.microsoft.com/office/powerpoint/2010/main" val="4252114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873254-8D97-4827-9B58-BF19F03D0B4B}" type="slidenum">
              <a:rPr lang="en-US" smtClean="0"/>
              <a:t>31</a:t>
            </a:fld>
            <a:endParaRPr lang="en-US" dirty="0"/>
          </a:p>
        </p:txBody>
      </p:sp>
      <p:sp>
        <p:nvSpPr>
          <p:cNvPr id="3" name="Rectangle 2"/>
          <p:cNvSpPr/>
          <p:nvPr/>
        </p:nvSpPr>
        <p:spPr>
          <a:xfrm>
            <a:off x="296267" y="257350"/>
            <a:ext cx="6798400" cy="707886"/>
          </a:xfrm>
          <a:prstGeom prst="rect">
            <a:avLst/>
          </a:prstGeom>
        </p:spPr>
        <p:txBody>
          <a:bodyPr wrap="none">
            <a:spAutoFit/>
          </a:bodyPr>
          <a:lstStyle/>
          <a:p>
            <a:r>
              <a:rPr lang="en-US" sz="4000" b="1" dirty="0">
                <a:solidFill>
                  <a:srgbClr val="F15922"/>
                </a:solidFill>
              </a:rPr>
              <a:t>NOTICE OF PRIVACY PRACTICES</a:t>
            </a:r>
            <a:endParaRPr lang="en-US" sz="4000" dirty="0"/>
          </a:p>
        </p:txBody>
      </p:sp>
      <p:sp>
        <p:nvSpPr>
          <p:cNvPr id="4" name="Rectangle 3"/>
          <p:cNvSpPr/>
          <p:nvPr/>
        </p:nvSpPr>
        <p:spPr>
          <a:xfrm>
            <a:off x="296267" y="965236"/>
            <a:ext cx="11416420" cy="4708981"/>
          </a:xfrm>
          <a:prstGeom prst="rect">
            <a:avLst/>
          </a:prstGeom>
        </p:spPr>
        <p:txBody>
          <a:bodyPr wrap="square">
            <a:spAutoFit/>
          </a:bodyPr>
          <a:lstStyle/>
          <a:p>
            <a:r>
              <a:rPr lang="en-US" sz="2000" b="1" dirty="0"/>
              <a:t>The Notice of Privacy Practices:</a:t>
            </a:r>
          </a:p>
          <a:p>
            <a:pPr marL="742950" lvl="1" indent="-285750">
              <a:buFont typeface="Wingdings" panose="05000000000000000000" pitchFamily="2" charset="2"/>
              <a:buChar char="Ø"/>
            </a:pPr>
            <a:r>
              <a:rPr lang="en-US" sz="2000" dirty="0"/>
              <a:t>Contains a description of permissible uses and disclosures of PHI.</a:t>
            </a:r>
          </a:p>
          <a:p>
            <a:pPr marL="742950" lvl="1" indent="-285750">
              <a:buFont typeface="Wingdings" panose="05000000000000000000" pitchFamily="2" charset="2"/>
              <a:buChar char="Ø"/>
            </a:pPr>
            <a:r>
              <a:rPr lang="en-US" sz="2000" dirty="0"/>
              <a:t>States that an insured’s written authorization is required for any use or disclosure of PHI outside of:  </a:t>
            </a:r>
          </a:p>
          <a:p>
            <a:pPr marL="1200150" lvl="2" indent="-285750">
              <a:buFont typeface="Wingdings" panose="05000000000000000000" pitchFamily="2" charset="2"/>
              <a:buChar char="Ø"/>
            </a:pPr>
            <a:r>
              <a:rPr lang="en-US" sz="2000" dirty="0"/>
              <a:t>Treatment</a:t>
            </a:r>
          </a:p>
          <a:p>
            <a:pPr marL="1200150" lvl="2" indent="-285750">
              <a:buFont typeface="Wingdings" panose="05000000000000000000" pitchFamily="2" charset="2"/>
              <a:buChar char="Ø"/>
            </a:pPr>
            <a:r>
              <a:rPr lang="en-US" sz="2000" dirty="0"/>
              <a:t>Payment, or </a:t>
            </a:r>
          </a:p>
          <a:p>
            <a:pPr marL="1200150" lvl="2" indent="-285750">
              <a:buFont typeface="Wingdings" panose="05000000000000000000" pitchFamily="2" charset="2"/>
              <a:buChar char="Ø"/>
            </a:pPr>
            <a:r>
              <a:rPr lang="en-US" sz="2000" dirty="0"/>
              <a:t>Health Care Operations</a:t>
            </a:r>
          </a:p>
          <a:p>
            <a:pPr marL="742950" lvl="1" indent="-285750">
              <a:buFont typeface="Wingdings" panose="05000000000000000000" pitchFamily="2" charset="2"/>
              <a:buChar char="Ø"/>
            </a:pPr>
            <a:r>
              <a:rPr lang="en-US" sz="2000" dirty="0"/>
              <a:t>Explains covered entity’s duties to protect health information privacy.</a:t>
            </a:r>
          </a:p>
          <a:p>
            <a:endParaRPr lang="en-US" sz="2000" dirty="0"/>
          </a:p>
          <a:p>
            <a:r>
              <a:rPr lang="en-US" sz="2000" b="1" dirty="0"/>
              <a:t>Outlines HIPAA Individual Rights Requests including the right to:</a:t>
            </a:r>
          </a:p>
          <a:p>
            <a:pPr marL="742950" lvl="1" indent="-285750">
              <a:buFont typeface="Wingdings" panose="05000000000000000000" pitchFamily="2" charset="2"/>
              <a:buChar char="Ø"/>
            </a:pPr>
            <a:r>
              <a:rPr lang="en-US" sz="2000" dirty="0"/>
              <a:t>Request an amendment of incorrect PHI </a:t>
            </a:r>
          </a:p>
          <a:p>
            <a:pPr marL="742950" lvl="1" indent="-285750">
              <a:buFont typeface="Wingdings" panose="05000000000000000000" pitchFamily="2" charset="2"/>
              <a:buChar char="Ø"/>
            </a:pPr>
            <a:r>
              <a:rPr lang="en-US" sz="2000" dirty="0"/>
              <a:t>Request an accounting of disclosures of PHI</a:t>
            </a:r>
          </a:p>
          <a:p>
            <a:pPr marL="742950" lvl="1" indent="-285750">
              <a:buFont typeface="Wingdings" panose="05000000000000000000" pitchFamily="2" charset="2"/>
              <a:buChar char="Ø"/>
            </a:pPr>
            <a:r>
              <a:rPr lang="en-US" sz="2000" dirty="0"/>
              <a:t>Request confidential communications</a:t>
            </a:r>
          </a:p>
          <a:p>
            <a:pPr marL="742950" lvl="1" indent="-285750">
              <a:buFont typeface="Wingdings" panose="05000000000000000000" pitchFamily="2" charset="2"/>
              <a:buChar char="Ø"/>
            </a:pPr>
            <a:r>
              <a:rPr lang="en-US" sz="2000" dirty="0"/>
              <a:t>File a complaint or an appeal</a:t>
            </a:r>
          </a:p>
          <a:p>
            <a:pPr marL="742950" lvl="1" indent="-285750">
              <a:buFont typeface="Wingdings" panose="05000000000000000000" pitchFamily="2" charset="2"/>
              <a:buChar char="Ø"/>
            </a:pPr>
            <a:r>
              <a:rPr lang="en-US" sz="2000" dirty="0"/>
              <a:t>Request restrictions</a:t>
            </a:r>
          </a:p>
          <a:p>
            <a:pPr marL="742950" lvl="1" indent="-285750">
              <a:buFont typeface="Wingdings" panose="05000000000000000000" pitchFamily="2" charset="2"/>
              <a:buChar char="Ø"/>
            </a:pPr>
            <a:r>
              <a:rPr lang="en-US" sz="2000" dirty="0"/>
              <a:t>Request information about privacy policies</a:t>
            </a:r>
          </a:p>
        </p:txBody>
      </p:sp>
    </p:spTree>
    <p:extLst>
      <p:ext uri="{BB962C8B-B14F-4D97-AF65-F5344CB8AC3E}">
        <p14:creationId xmlns:p14="http://schemas.microsoft.com/office/powerpoint/2010/main" val="1550662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873254-8D97-4827-9B58-BF19F03D0B4B}" type="slidenum">
              <a:rPr lang="en-US" smtClean="0"/>
              <a:t>32</a:t>
            </a:fld>
            <a:endParaRPr lang="en-US" dirty="0"/>
          </a:p>
        </p:txBody>
      </p:sp>
      <p:sp>
        <p:nvSpPr>
          <p:cNvPr id="3" name="Rectangle 2"/>
          <p:cNvSpPr/>
          <p:nvPr/>
        </p:nvSpPr>
        <p:spPr>
          <a:xfrm>
            <a:off x="270557" y="211422"/>
            <a:ext cx="3929089" cy="584775"/>
          </a:xfrm>
          <a:prstGeom prst="rect">
            <a:avLst/>
          </a:prstGeom>
        </p:spPr>
        <p:txBody>
          <a:bodyPr wrap="none">
            <a:spAutoFit/>
          </a:bodyPr>
          <a:lstStyle/>
          <a:p>
            <a:r>
              <a:rPr lang="en-US" sz="3200" b="1" dirty="0">
                <a:solidFill>
                  <a:srgbClr val="F15922"/>
                </a:solidFill>
              </a:rPr>
              <a:t>HIPAA SECURITY RULE</a:t>
            </a:r>
            <a:endParaRPr lang="en-US" sz="3200" dirty="0"/>
          </a:p>
        </p:txBody>
      </p:sp>
      <p:sp>
        <p:nvSpPr>
          <p:cNvPr id="4" name="Rectangle 3"/>
          <p:cNvSpPr/>
          <p:nvPr/>
        </p:nvSpPr>
        <p:spPr>
          <a:xfrm>
            <a:off x="270557" y="796197"/>
            <a:ext cx="11526108" cy="2062103"/>
          </a:xfrm>
          <a:prstGeom prst="rect">
            <a:avLst/>
          </a:prstGeom>
        </p:spPr>
        <p:txBody>
          <a:bodyPr wrap="square">
            <a:spAutoFit/>
          </a:bodyPr>
          <a:lstStyle/>
          <a:p>
            <a:r>
              <a:rPr lang="en-US" sz="1600" dirty="0"/>
              <a:t>HIPAA regulations define the standards required for securing PHI</a:t>
            </a:r>
          </a:p>
          <a:p>
            <a:endParaRPr lang="en-US" sz="1600" dirty="0"/>
          </a:p>
          <a:p>
            <a:pPr marL="800100" lvl="1" indent="-342900">
              <a:buFont typeface="Wingdings" panose="05000000000000000000" pitchFamily="2" charset="2"/>
              <a:buChar char="Ø"/>
            </a:pPr>
            <a:r>
              <a:rPr lang="en-US" sz="1600" dirty="0"/>
              <a:t>HIPAA requires organizations to ensure that all PHI, regardless of its form (e.g., paper, electronic files, email reports, spoken), are secure.</a:t>
            </a:r>
          </a:p>
          <a:p>
            <a:pPr marL="800100" lvl="1" indent="-342900">
              <a:buFont typeface="Wingdings" panose="05000000000000000000" pitchFamily="2" charset="2"/>
              <a:buChar char="Ø"/>
            </a:pPr>
            <a:r>
              <a:rPr lang="en-US" sz="1600" dirty="0"/>
              <a:t>All your employees who come into contact with PHI must follow the administrative, technical, and physical safeguards to protect the confidentiality, integrity, and availability of PHI.</a:t>
            </a:r>
          </a:p>
          <a:p>
            <a:pPr marL="800100" lvl="1" indent="-342900">
              <a:buFont typeface="Wingdings" panose="05000000000000000000" pitchFamily="2" charset="2"/>
              <a:buChar char="Ø"/>
            </a:pPr>
            <a:r>
              <a:rPr lang="en-US" sz="1600" dirty="0"/>
              <a:t>Securing PHI ensures we keep our customers' trust and it also reduces the risk of incidents or HIPAA violations.</a:t>
            </a:r>
          </a:p>
          <a:p>
            <a:pPr marL="800100" lvl="1" indent="-342900">
              <a:buFont typeface="Wingdings" panose="05000000000000000000" pitchFamily="2" charset="2"/>
              <a:buChar char="Ø"/>
            </a:pPr>
            <a:r>
              <a:rPr lang="en-US" sz="1600" dirty="0"/>
              <a:t>HIPAA violations can have legal consequences and sanctions against your agency! </a:t>
            </a:r>
          </a:p>
        </p:txBody>
      </p:sp>
      <p:sp>
        <p:nvSpPr>
          <p:cNvPr id="5" name="Rectangle 4"/>
          <p:cNvSpPr/>
          <p:nvPr/>
        </p:nvSpPr>
        <p:spPr>
          <a:xfrm>
            <a:off x="270557" y="3301816"/>
            <a:ext cx="4443011" cy="584775"/>
          </a:xfrm>
          <a:prstGeom prst="rect">
            <a:avLst/>
          </a:prstGeom>
        </p:spPr>
        <p:txBody>
          <a:bodyPr wrap="none">
            <a:spAutoFit/>
          </a:bodyPr>
          <a:lstStyle/>
          <a:p>
            <a:r>
              <a:rPr lang="en-US" sz="3200" b="1" dirty="0">
                <a:solidFill>
                  <a:srgbClr val="F15922"/>
                </a:solidFill>
              </a:rPr>
              <a:t>TECHNICAL SAFEGUARDS</a:t>
            </a:r>
            <a:endParaRPr lang="en-US" sz="3200" dirty="0"/>
          </a:p>
        </p:txBody>
      </p:sp>
      <p:sp>
        <p:nvSpPr>
          <p:cNvPr id="6" name="Rectangle 5"/>
          <p:cNvSpPr/>
          <p:nvPr/>
        </p:nvSpPr>
        <p:spPr>
          <a:xfrm>
            <a:off x="270557" y="3886591"/>
            <a:ext cx="11526108" cy="2308324"/>
          </a:xfrm>
          <a:prstGeom prst="rect">
            <a:avLst/>
          </a:prstGeom>
        </p:spPr>
        <p:txBody>
          <a:bodyPr wrap="square">
            <a:spAutoFit/>
          </a:bodyPr>
          <a:lstStyle/>
          <a:p>
            <a:r>
              <a:rPr lang="en-US" sz="1600" dirty="0"/>
              <a:t>The HIPAA Security Rule requires Integrated  to establish and implement administrative safeguards to manage the privacy of PHI.</a:t>
            </a:r>
          </a:p>
          <a:p>
            <a:endParaRPr lang="en-US" sz="1600" dirty="0"/>
          </a:p>
          <a:p>
            <a:r>
              <a:rPr lang="en-US" sz="1600" dirty="0"/>
              <a:t>IT groups at Integrated ensure appropriate systems are in place to safeguard data internally and externally with your agency’s office.</a:t>
            </a:r>
          </a:p>
          <a:p>
            <a:endParaRPr lang="en-US" sz="1600" dirty="0"/>
          </a:p>
          <a:p>
            <a:r>
              <a:rPr lang="en-US" sz="1600" dirty="0"/>
              <a:t>Integrated has established its own security policies and procedures in the use, storage, disclosure, and disposition of PHI data that your agency must comply with.  </a:t>
            </a:r>
          </a:p>
          <a:p>
            <a:endParaRPr lang="en-US" sz="1600" dirty="0"/>
          </a:p>
          <a:p>
            <a:r>
              <a:rPr lang="en-US" sz="1600" b="1" i="1" u="sng" dirty="0">
                <a:solidFill>
                  <a:srgbClr val="E76618"/>
                </a:solidFill>
              </a:rPr>
              <a:t>Note:</a:t>
            </a:r>
            <a:r>
              <a:rPr lang="en-US" sz="1600" b="1" i="1" dirty="0">
                <a:solidFill>
                  <a:srgbClr val="E76618"/>
                </a:solidFill>
              </a:rPr>
              <a:t> It is the recommendation of IHCS that downstream providers invest in Cyber Insurance to protect themselves and IHCS from cyber incident…</a:t>
            </a:r>
            <a:endParaRPr lang="en-US" sz="1600" b="1" dirty="0">
              <a:solidFill>
                <a:srgbClr val="E76618"/>
              </a:solidFill>
            </a:endParaRPr>
          </a:p>
        </p:txBody>
      </p:sp>
    </p:spTree>
    <p:extLst>
      <p:ext uri="{BB962C8B-B14F-4D97-AF65-F5344CB8AC3E}">
        <p14:creationId xmlns:p14="http://schemas.microsoft.com/office/powerpoint/2010/main" val="2027436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
        <p:nvSpPr>
          <p:cNvPr id="2" name="Title 1"/>
          <p:cNvSpPr>
            <a:spLocks noGrp="1"/>
          </p:cNvSpPr>
          <p:nvPr>
            <p:ph type="title" idx="4294967295"/>
          </p:nvPr>
        </p:nvSpPr>
        <p:spPr>
          <a:xfrm>
            <a:off x="271604" y="206622"/>
            <a:ext cx="3612333" cy="687387"/>
          </a:xfrm>
        </p:spPr>
        <p:txBody>
          <a:bodyPr>
            <a:normAutofit/>
          </a:bodyPr>
          <a:lstStyle/>
          <a:p>
            <a:r>
              <a:rPr lang="en-US" sz="4000" b="1" dirty="0">
                <a:solidFill>
                  <a:srgbClr val="F15922"/>
                </a:solidFill>
                <a:latin typeface="+mn-lt"/>
              </a:rPr>
              <a:t>DATA SECURITY</a:t>
            </a:r>
          </a:p>
        </p:txBody>
      </p:sp>
      <p:sp>
        <p:nvSpPr>
          <p:cNvPr id="3" name="Content Placeholder 2"/>
          <p:cNvSpPr>
            <a:spLocks noGrp="1"/>
          </p:cNvSpPr>
          <p:nvPr>
            <p:ph idx="4294967295"/>
          </p:nvPr>
        </p:nvSpPr>
        <p:spPr>
          <a:xfrm>
            <a:off x="271604" y="1076572"/>
            <a:ext cx="11642756" cy="5565775"/>
          </a:xfrm>
        </p:spPr>
        <p:txBody>
          <a:bodyPr>
            <a:normAutofit/>
          </a:bodyPr>
          <a:lstStyle/>
          <a:p>
            <a:pPr lvl="2">
              <a:buFont typeface="Wingdings" panose="05000000000000000000" pitchFamily="2" charset="2"/>
              <a:buChar char="Ø"/>
            </a:pPr>
            <a:r>
              <a:rPr lang="en-US" dirty="0"/>
              <a:t> </a:t>
            </a:r>
            <a:r>
              <a:rPr lang="en-US" sz="1800" dirty="0"/>
              <a:t>Your agency should establish data security practices including:</a:t>
            </a:r>
          </a:p>
          <a:p>
            <a:pPr lvl="6">
              <a:buFont typeface="Wingdings" panose="05000000000000000000" pitchFamily="2" charset="2"/>
              <a:buChar char="Ø"/>
            </a:pPr>
            <a:r>
              <a:rPr lang="en-US" sz="1800" dirty="0"/>
              <a:t> Requiring passwords that consist of a combination of characters, such as upper and lowercase letters, special characters and numbers.</a:t>
            </a:r>
          </a:p>
          <a:p>
            <a:pPr lvl="6">
              <a:buFont typeface="Wingdings" panose="05000000000000000000" pitchFamily="2" charset="2"/>
              <a:buChar char="Ø"/>
            </a:pPr>
            <a:r>
              <a:rPr lang="en-US" sz="1800" dirty="0"/>
              <a:t> Setting laptop or mobile device screensavers to require a password and appear automatically when the device is not in use. </a:t>
            </a:r>
          </a:p>
          <a:p>
            <a:pPr lvl="6">
              <a:buFont typeface="Wingdings" panose="05000000000000000000" pitchFamily="2" charset="2"/>
              <a:buChar char="Ø"/>
            </a:pPr>
            <a:r>
              <a:rPr lang="en-US" sz="1800" dirty="0"/>
              <a:t> Prohibiting individuals from sharing passwords with anyone, including family, friends, or coworkers.</a:t>
            </a:r>
          </a:p>
          <a:p>
            <a:pPr lvl="6">
              <a:buFont typeface="Wingdings" panose="05000000000000000000" pitchFamily="2" charset="2"/>
              <a:buChar char="Ø"/>
            </a:pPr>
            <a:r>
              <a:rPr lang="en-US" sz="1800" dirty="0"/>
              <a:t> Encrypting PHI stored on portable devices (e.g., laptops, mobile phones) and PHI that is transferred electronically (e.g., through e-mail and other online services).</a:t>
            </a:r>
          </a:p>
          <a:p>
            <a:pPr marL="1071400" lvl="6" indent="0">
              <a:buNone/>
            </a:pPr>
            <a:endParaRPr lang="en-US" sz="1800" dirty="0"/>
          </a:p>
          <a:p>
            <a:pPr marL="0" indent="0">
              <a:buNone/>
            </a:pPr>
            <a:r>
              <a:rPr lang="en-US" sz="4000" b="1" dirty="0">
                <a:solidFill>
                  <a:srgbClr val="F15922"/>
                </a:solidFill>
              </a:rPr>
              <a:t>DATA ACCESS &amp; USE INSTRUCTIONS</a:t>
            </a:r>
          </a:p>
          <a:p>
            <a:pPr marL="0" indent="0">
              <a:lnSpc>
                <a:spcPct val="100000"/>
              </a:lnSpc>
              <a:buNone/>
            </a:pPr>
            <a:r>
              <a:rPr lang="en-US" sz="1800" dirty="0"/>
              <a:t>Your responsibility is to: </a:t>
            </a:r>
          </a:p>
          <a:p>
            <a:pPr lvl="6">
              <a:lnSpc>
                <a:spcPct val="100000"/>
              </a:lnSpc>
              <a:buFont typeface="Wingdings" panose="05000000000000000000" pitchFamily="2" charset="2"/>
              <a:buChar char="Ø"/>
            </a:pPr>
            <a:r>
              <a:rPr lang="en-US" sz="1800" dirty="0"/>
              <a:t> Follow Integrated’s  security policies whenever accessing, using, or disclosing PHI.</a:t>
            </a:r>
          </a:p>
          <a:p>
            <a:pPr lvl="6">
              <a:lnSpc>
                <a:spcPct val="100000"/>
              </a:lnSpc>
              <a:buFont typeface="Wingdings" panose="05000000000000000000" pitchFamily="2" charset="2"/>
              <a:buChar char="Ø"/>
            </a:pPr>
            <a:r>
              <a:rPr lang="en-US" sz="1800" dirty="0"/>
              <a:t> Only access PHI if you have a legitimate need to do so.</a:t>
            </a:r>
          </a:p>
          <a:p>
            <a:pPr lvl="6">
              <a:lnSpc>
                <a:spcPct val="100000"/>
              </a:lnSpc>
              <a:buFont typeface="Wingdings" panose="05000000000000000000" pitchFamily="2" charset="2"/>
              <a:buChar char="Ø"/>
            </a:pPr>
            <a:r>
              <a:rPr lang="en-US" sz="1800" dirty="0"/>
              <a:t> Limit the use and disclosure of PHI to the minimum necessary.</a:t>
            </a:r>
          </a:p>
          <a:p>
            <a:pPr lvl="4"/>
            <a:endParaRPr lang="en-US" dirty="0"/>
          </a:p>
        </p:txBody>
      </p:sp>
    </p:spTree>
    <p:extLst>
      <p:ext uri="{BB962C8B-B14F-4D97-AF65-F5344CB8AC3E}">
        <p14:creationId xmlns:p14="http://schemas.microsoft.com/office/powerpoint/2010/main" val="2296753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
        <p:nvSpPr>
          <p:cNvPr id="2" name="Title 1"/>
          <p:cNvSpPr>
            <a:spLocks noGrp="1"/>
          </p:cNvSpPr>
          <p:nvPr>
            <p:ph type="title" idx="4294967295"/>
          </p:nvPr>
        </p:nvSpPr>
        <p:spPr>
          <a:xfrm>
            <a:off x="262550" y="153171"/>
            <a:ext cx="8596313" cy="723900"/>
          </a:xfrm>
        </p:spPr>
        <p:txBody>
          <a:bodyPr>
            <a:normAutofit/>
          </a:bodyPr>
          <a:lstStyle/>
          <a:p>
            <a:r>
              <a:rPr lang="en-US" sz="4000" b="1" dirty="0">
                <a:solidFill>
                  <a:srgbClr val="F15922"/>
                </a:solidFill>
                <a:latin typeface="+mn-lt"/>
              </a:rPr>
              <a:t>SECURITY, STORAGE &amp; DISPOSAL</a:t>
            </a:r>
          </a:p>
        </p:txBody>
      </p:sp>
      <p:sp>
        <p:nvSpPr>
          <p:cNvPr id="3" name="Content Placeholder 2"/>
          <p:cNvSpPr>
            <a:spLocks noGrp="1"/>
          </p:cNvSpPr>
          <p:nvPr>
            <p:ph idx="4294967295"/>
          </p:nvPr>
        </p:nvSpPr>
        <p:spPr>
          <a:xfrm>
            <a:off x="262550" y="1203058"/>
            <a:ext cx="11642757" cy="5149850"/>
          </a:xfrm>
        </p:spPr>
        <p:txBody>
          <a:bodyPr>
            <a:normAutofit/>
          </a:bodyPr>
          <a:lstStyle/>
          <a:p>
            <a:pPr marL="0" indent="0">
              <a:buNone/>
            </a:pPr>
            <a:r>
              <a:rPr lang="en-US" sz="2400" b="1" dirty="0"/>
              <a:t>Facilities and Work Areas  </a:t>
            </a:r>
          </a:p>
          <a:p>
            <a:pPr lvl="2">
              <a:buFont typeface="Wingdings" panose="05000000000000000000" pitchFamily="2" charset="2"/>
              <a:buChar char="Ø"/>
            </a:pPr>
            <a:r>
              <a:rPr lang="en-US" sz="2400" dirty="0"/>
              <a:t> Ensure that your facilities and work areas containing PHI are secure</a:t>
            </a:r>
          </a:p>
          <a:p>
            <a:pPr lvl="2">
              <a:buFont typeface="Wingdings" panose="05000000000000000000" pitchFamily="2" charset="2"/>
              <a:buChar char="Ø"/>
            </a:pPr>
            <a:r>
              <a:rPr lang="en-US" sz="2400" dirty="0"/>
              <a:t> Ensure that anyone entering a controlled area scans their badge or ID (if applicable)</a:t>
            </a:r>
          </a:p>
          <a:p>
            <a:pPr lvl="2">
              <a:buFont typeface="Wingdings" panose="05000000000000000000" pitchFamily="2" charset="2"/>
              <a:buChar char="Ø"/>
            </a:pPr>
            <a:r>
              <a:rPr lang="en-US" sz="2400" dirty="0"/>
              <a:t> Do not allow anyone to follow you or “piggy back” into an area without swiping their access badge (if applicable)</a:t>
            </a:r>
          </a:p>
          <a:p>
            <a:endParaRPr lang="en-US" sz="2400" dirty="0"/>
          </a:p>
          <a:p>
            <a:pPr marL="0" indent="0">
              <a:buNone/>
            </a:pPr>
            <a:r>
              <a:rPr lang="en-US" sz="2400" b="1" dirty="0"/>
              <a:t>Storage and Disposal</a:t>
            </a:r>
          </a:p>
          <a:p>
            <a:pPr lvl="2">
              <a:buFont typeface="Wingdings" panose="05000000000000000000" pitchFamily="2" charset="2"/>
              <a:buChar char="Ø"/>
            </a:pPr>
            <a:r>
              <a:rPr lang="en-US" sz="2400" dirty="0"/>
              <a:t> Store PHI in secure areas</a:t>
            </a:r>
          </a:p>
          <a:p>
            <a:pPr lvl="2">
              <a:buFont typeface="Wingdings" panose="05000000000000000000" pitchFamily="2" charset="2"/>
              <a:buChar char="Ø"/>
            </a:pPr>
            <a:r>
              <a:rPr lang="en-US" sz="2400" dirty="0"/>
              <a:t> Dispose of documents and electronic media containing PHI in secured containers or by shredding</a:t>
            </a:r>
          </a:p>
          <a:p>
            <a:pPr lvl="2">
              <a:buFont typeface="Wingdings" panose="05000000000000000000" pitchFamily="2" charset="2"/>
              <a:buChar char="Ø"/>
            </a:pPr>
            <a:r>
              <a:rPr lang="en-US" sz="2400" dirty="0"/>
              <a:t> Keep mobile devices containing PHI secure</a:t>
            </a:r>
          </a:p>
          <a:p>
            <a:endParaRPr lang="en-US" dirty="0"/>
          </a:p>
        </p:txBody>
      </p:sp>
    </p:spTree>
    <p:extLst>
      <p:ext uri="{BB962C8B-B14F-4D97-AF65-F5344CB8AC3E}">
        <p14:creationId xmlns:p14="http://schemas.microsoft.com/office/powerpoint/2010/main" val="2001987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sp>
        <p:nvSpPr>
          <p:cNvPr id="2" name="Title 1"/>
          <p:cNvSpPr>
            <a:spLocks noGrp="1"/>
          </p:cNvSpPr>
          <p:nvPr>
            <p:ph type="title" idx="4294967295"/>
          </p:nvPr>
        </p:nvSpPr>
        <p:spPr>
          <a:xfrm>
            <a:off x="153908" y="416459"/>
            <a:ext cx="12892135" cy="712740"/>
          </a:xfrm>
        </p:spPr>
        <p:txBody>
          <a:bodyPr>
            <a:normAutofit/>
          </a:bodyPr>
          <a:lstStyle/>
          <a:p>
            <a:r>
              <a:rPr lang="en-US" sz="4000" b="1" dirty="0">
                <a:solidFill>
                  <a:srgbClr val="F15922"/>
                </a:solidFill>
                <a:latin typeface="+mn-lt"/>
              </a:rPr>
              <a:t>LOST OR STOLEN LAPTOPS OR COMPANY PHONES</a:t>
            </a:r>
          </a:p>
        </p:txBody>
      </p:sp>
      <p:sp>
        <p:nvSpPr>
          <p:cNvPr id="3" name="Content Placeholder 2"/>
          <p:cNvSpPr>
            <a:spLocks noGrp="1"/>
          </p:cNvSpPr>
          <p:nvPr>
            <p:ph idx="4294967295"/>
          </p:nvPr>
        </p:nvSpPr>
        <p:spPr>
          <a:xfrm>
            <a:off x="153908" y="1446071"/>
            <a:ext cx="11769506" cy="4158024"/>
          </a:xfrm>
        </p:spPr>
        <p:txBody>
          <a:bodyPr>
            <a:normAutofit lnSpcReduction="10000"/>
          </a:bodyPr>
          <a:lstStyle/>
          <a:p>
            <a:pPr algn="ctr"/>
            <a:endParaRPr lang="en-US" sz="2600" dirty="0"/>
          </a:p>
          <a:p>
            <a:pPr marL="0" indent="0" algn="ctr">
              <a:buNone/>
            </a:pPr>
            <a:r>
              <a:rPr lang="en-US" sz="2600" dirty="0"/>
              <a:t>In the event an agency’s team member’s laptop is lost or stolen, the loss must be immediately reported to IHCS.  </a:t>
            </a:r>
          </a:p>
          <a:p>
            <a:pPr marL="0" indent="0" algn="ctr">
              <a:buNone/>
            </a:pPr>
            <a:endParaRPr lang="en-US" sz="2600" dirty="0"/>
          </a:p>
          <a:p>
            <a:pPr marL="0" indent="0" algn="ctr">
              <a:buNone/>
            </a:pPr>
            <a:r>
              <a:rPr lang="en-US" sz="2600" dirty="0"/>
              <a:t>An investigation needs to be conducted to determine the risk of the data and potential use of the data in violation of HIPAA regulations.</a:t>
            </a:r>
          </a:p>
          <a:p>
            <a:pPr algn="ctr"/>
            <a:endParaRPr lang="en-US" sz="2600" dirty="0"/>
          </a:p>
          <a:p>
            <a:pPr marL="0" indent="0" algn="ctr">
              <a:buNone/>
            </a:pPr>
            <a:r>
              <a:rPr lang="en-US" sz="2200" b="1" i="1" dirty="0">
                <a:solidFill>
                  <a:srgbClr val="00B0F0"/>
                </a:solidFill>
              </a:rPr>
              <a:t>To avoid theft of agency equipment all employees should demonstrate appropriate judgment in safeguarding not only the physical property of the company, but also the confidential information stored on the computer, or phone.</a:t>
            </a:r>
            <a:endParaRPr lang="en-US" sz="2200" b="1" dirty="0">
              <a:solidFill>
                <a:srgbClr val="00B0F0"/>
              </a:solidFill>
            </a:endParaRPr>
          </a:p>
          <a:p>
            <a:pPr algn="ctr"/>
            <a:endParaRPr lang="en-US" dirty="0"/>
          </a:p>
        </p:txBody>
      </p:sp>
    </p:spTree>
    <p:extLst>
      <p:ext uri="{BB962C8B-B14F-4D97-AF65-F5344CB8AC3E}">
        <p14:creationId xmlns:p14="http://schemas.microsoft.com/office/powerpoint/2010/main" val="2136580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sp>
        <p:nvSpPr>
          <p:cNvPr id="2" name="Title 1"/>
          <p:cNvSpPr>
            <a:spLocks noGrp="1"/>
          </p:cNvSpPr>
          <p:nvPr>
            <p:ph type="title" idx="4294967295"/>
          </p:nvPr>
        </p:nvSpPr>
        <p:spPr>
          <a:xfrm>
            <a:off x="165892" y="166426"/>
            <a:ext cx="4976475" cy="686476"/>
          </a:xfrm>
        </p:spPr>
        <p:txBody>
          <a:bodyPr>
            <a:normAutofit/>
          </a:bodyPr>
          <a:lstStyle/>
          <a:p>
            <a:r>
              <a:rPr lang="en-US" sz="3200" b="1" dirty="0">
                <a:solidFill>
                  <a:srgbClr val="F15922"/>
                </a:solidFill>
                <a:latin typeface="+mn-lt"/>
              </a:rPr>
              <a:t>WORK AREA INSTRUCTIONS</a:t>
            </a:r>
          </a:p>
        </p:txBody>
      </p:sp>
      <p:sp>
        <p:nvSpPr>
          <p:cNvPr id="3" name="Content Placeholder 2"/>
          <p:cNvSpPr>
            <a:spLocks noGrp="1"/>
          </p:cNvSpPr>
          <p:nvPr>
            <p:ph idx="4294967295"/>
          </p:nvPr>
        </p:nvSpPr>
        <p:spPr>
          <a:xfrm>
            <a:off x="165892" y="961544"/>
            <a:ext cx="11784682" cy="1925955"/>
          </a:xfrm>
        </p:spPr>
        <p:txBody>
          <a:bodyPr>
            <a:normAutofit/>
          </a:bodyPr>
          <a:lstStyle/>
          <a:p>
            <a:pPr lvl="1">
              <a:buFont typeface="Wingdings" panose="05000000000000000000" pitchFamily="2" charset="2"/>
              <a:buChar char="Ø"/>
            </a:pPr>
            <a:r>
              <a:rPr lang="en-US" sz="1600" dirty="0"/>
              <a:t> Keep PHI out of view from the public on desks, copiers/fax machines, whiteboards, etc.</a:t>
            </a:r>
          </a:p>
          <a:p>
            <a:pPr lvl="1">
              <a:buFont typeface="Wingdings" panose="05000000000000000000" pitchFamily="2" charset="2"/>
              <a:buChar char="Ø"/>
            </a:pPr>
            <a:r>
              <a:rPr lang="en-US" sz="1600" dirty="0"/>
              <a:t> Make certain you quickly pull any PHI from printers and surrounding areas.</a:t>
            </a:r>
          </a:p>
          <a:p>
            <a:pPr lvl="1">
              <a:buFont typeface="Wingdings" panose="05000000000000000000" pitchFamily="2" charset="2"/>
              <a:buChar char="Ø"/>
            </a:pPr>
            <a:r>
              <a:rPr lang="en-US" sz="1600" dirty="0"/>
              <a:t> Be aware of your surroundings when discussing or handling PHI.  Do not discuss PHI in areas where unauthorized individuals can hear information being discussed.</a:t>
            </a:r>
          </a:p>
          <a:p>
            <a:pPr lvl="1">
              <a:buFont typeface="Wingdings" panose="05000000000000000000" pitchFamily="2" charset="2"/>
              <a:buChar char="Ø"/>
            </a:pPr>
            <a:r>
              <a:rPr lang="en-US" sz="1600" dirty="0"/>
              <a:t> Discussions about any IHCS client information should be limited in a needs to know capacity, and specific information must not be included in any informal conversations with other employees, friends or family members.</a:t>
            </a:r>
          </a:p>
        </p:txBody>
      </p:sp>
      <p:sp>
        <p:nvSpPr>
          <p:cNvPr id="5" name="Rectangle 4"/>
          <p:cNvSpPr/>
          <p:nvPr/>
        </p:nvSpPr>
        <p:spPr>
          <a:xfrm>
            <a:off x="165892" y="2788189"/>
            <a:ext cx="5057731" cy="584775"/>
          </a:xfrm>
          <a:prstGeom prst="rect">
            <a:avLst/>
          </a:prstGeom>
        </p:spPr>
        <p:txBody>
          <a:bodyPr wrap="none">
            <a:spAutoFit/>
          </a:bodyPr>
          <a:lstStyle/>
          <a:p>
            <a:r>
              <a:rPr lang="en-US" sz="3200" b="1" dirty="0">
                <a:solidFill>
                  <a:srgbClr val="F15922"/>
                </a:solidFill>
              </a:rPr>
              <a:t>ENFORCEMENT &amp; PENALTIES</a:t>
            </a:r>
            <a:endParaRPr lang="en-US" sz="3200" dirty="0"/>
          </a:p>
        </p:txBody>
      </p:sp>
      <p:sp>
        <p:nvSpPr>
          <p:cNvPr id="6" name="Rectangle 5"/>
          <p:cNvSpPr/>
          <p:nvPr/>
        </p:nvSpPr>
        <p:spPr>
          <a:xfrm>
            <a:off x="165892" y="3481606"/>
            <a:ext cx="11784682" cy="2862322"/>
          </a:xfrm>
          <a:prstGeom prst="rect">
            <a:avLst/>
          </a:prstGeom>
        </p:spPr>
        <p:txBody>
          <a:bodyPr wrap="square">
            <a:spAutoFit/>
          </a:bodyPr>
          <a:lstStyle/>
          <a:p>
            <a:r>
              <a:rPr lang="en-US" sz="1600" dirty="0"/>
              <a:t>HIPAA has specific penalties for failing to protect PHI. Any improper release, acquisition, use, or disclosure of PHI is considered a privacy or security incident or “breach”.</a:t>
            </a:r>
          </a:p>
          <a:p>
            <a:endParaRPr lang="en-US" sz="1600" dirty="0"/>
          </a:p>
          <a:p>
            <a:r>
              <a:rPr lang="en-US" sz="1600" dirty="0"/>
              <a:t>Carelessness or unintentional breaches not only violate individuals' privacy —and trust in Integrated —but also have serious consequences ranging from agency actions including warnings, suspensions or  termination of contract.</a:t>
            </a:r>
          </a:p>
          <a:p>
            <a:endParaRPr lang="en-US" sz="1600" dirty="0"/>
          </a:p>
          <a:p>
            <a:r>
              <a:rPr lang="en-US" sz="1600" dirty="0"/>
              <a:t>Monetary penalties from the government exist to provide consequences for those who violate HIPAA rules and regulations. </a:t>
            </a:r>
          </a:p>
          <a:p>
            <a:endParaRPr lang="en-US" sz="1600" dirty="0"/>
          </a:p>
          <a:p>
            <a:r>
              <a:rPr lang="en-US" sz="1600" dirty="0"/>
              <a:t>HIPAA requires a duty to report voluntary disclosure of violations.</a:t>
            </a:r>
          </a:p>
          <a:p>
            <a:endParaRPr lang="en-US" sz="1200" b="1" dirty="0"/>
          </a:p>
          <a:p>
            <a:pPr algn="ctr"/>
            <a:r>
              <a:rPr lang="en-US" sz="1200" b="1" dirty="0"/>
              <a:t>*</a:t>
            </a:r>
            <a:r>
              <a:rPr lang="en-US" sz="1200" b="1" i="1" dirty="0"/>
              <a:t>US Department of Justice (DOJ), Office of Civil Rights (OCR), Centers for Medicare &amp; Medicaid Services (CMS),Office of Inspector General (OIG), Federal Trade Communications (FTC), various State Departments of Insurance, and State Attorneys General.</a:t>
            </a:r>
            <a:endParaRPr lang="en-US" sz="1200" b="1" dirty="0"/>
          </a:p>
        </p:txBody>
      </p:sp>
    </p:spTree>
    <p:extLst>
      <p:ext uri="{BB962C8B-B14F-4D97-AF65-F5344CB8AC3E}">
        <p14:creationId xmlns:p14="http://schemas.microsoft.com/office/powerpoint/2010/main" val="1445153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sp>
        <p:nvSpPr>
          <p:cNvPr id="2" name="Title 1"/>
          <p:cNvSpPr>
            <a:spLocks noGrp="1"/>
          </p:cNvSpPr>
          <p:nvPr>
            <p:ph type="title" idx="4294967295"/>
          </p:nvPr>
        </p:nvSpPr>
        <p:spPr>
          <a:xfrm>
            <a:off x="181069" y="127805"/>
            <a:ext cx="2978590" cy="733425"/>
          </a:xfrm>
        </p:spPr>
        <p:txBody>
          <a:bodyPr>
            <a:normAutofit/>
          </a:bodyPr>
          <a:lstStyle/>
          <a:p>
            <a:r>
              <a:rPr lang="en-US" sz="4000" b="1" dirty="0">
                <a:solidFill>
                  <a:srgbClr val="F15922"/>
                </a:solidFill>
                <a:latin typeface="+mn-lt"/>
              </a:rPr>
              <a:t>HITECH ACT</a:t>
            </a:r>
          </a:p>
        </p:txBody>
      </p:sp>
      <p:sp>
        <p:nvSpPr>
          <p:cNvPr id="5" name="Rectangle 4"/>
          <p:cNvSpPr/>
          <p:nvPr/>
        </p:nvSpPr>
        <p:spPr>
          <a:xfrm>
            <a:off x="181068" y="3472092"/>
            <a:ext cx="4222053" cy="707886"/>
          </a:xfrm>
          <a:prstGeom prst="rect">
            <a:avLst/>
          </a:prstGeom>
        </p:spPr>
        <p:txBody>
          <a:bodyPr wrap="none">
            <a:spAutoFit/>
          </a:bodyPr>
          <a:lstStyle/>
          <a:p>
            <a:r>
              <a:rPr lang="en-US" sz="4000" b="1" dirty="0">
                <a:solidFill>
                  <a:srgbClr val="F15922"/>
                </a:solidFill>
              </a:rPr>
              <a:t>NON-COMPLIANCE</a:t>
            </a:r>
            <a:endParaRPr lang="en-US" sz="4000" dirty="0"/>
          </a:p>
        </p:txBody>
      </p:sp>
      <p:sp>
        <p:nvSpPr>
          <p:cNvPr id="6" name="Rectangle 5"/>
          <p:cNvSpPr/>
          <p:nvPr/>
        </p:nvSpPr>
        <p:spPr>
          <a:xfrm>
            <a:off x="181068" y="4102088"/>
            <a:ext cx="11814773" cy="2169825"/>
          </a:xfrm>
          <a:prstGeom prst="rect">
            <a:avLst/>
          </a:prstGeom>
        </p:spPr>
        <p:txBody>
          <a:bodyPr wrap="square">
            <a:spAutoFit/>
          </a:bodyPr>
          <a:lstStyle/>
          <a:p>
            <a:r>
              <a:rPr lang="en-US" sz="2000" dirty="0"/>
              <a:t>For Integrated  and its downstream providers such as you,  failing to comply with HIPAA as amended by HITECH could lead to some or all of the following: </a:t>
            </a:r>
          </a:p>
          <a:p>
            <a:endParaRPr lang="en-US" sz="500" dirty="0"/>
          </a:p>
          <a:p>
            <a:endParaRPr lang="en-US" sz="500" dirty="0"/>
          </a:p>
          <a:p>
            <a:endParaRPr lang="en-US" sz="500" dirty="0"/>
          </a:p>
          <a:p>
            <a:pPr marL="800100" lvl="1" indent="-342900">
              <a:buFont typeface="Wingdings" panose="05000000000000000000" pitchFamily="2" charset="2"/>
              <a:buChar char="Ø"/>
            </a:pPr>
            <a:r>
              <a:rPr lang="en-US" sz="2000" dirty="0"/>
              <a:t>Disciplinary action for our businesses and the individual </a:t>
            </a:r>
          </a:p>
          <a:p>
            <a:pPr marL="800100" lvl="1" indent="-342900">
              <a:buFont typeface="Wingdings" panose="05000000000000000000" pitchFamily="2" charset="2"/>
              <a:buChar char="Ø"/>
            </a:pPr>
            <a:r>
              <a:rPr lang="en-US" sz="2000" dirty="0"/>
              <a:t>Possible criminal penalties with up to 10 years in prison </a:t>
            </a:r>
          </a:p>
          <a:p>
            <a:pPr marL="800100" lvl="1" indent="-342900">
              <a:buFont typeface="Wingdings" panose="05000000000000000000" pitchFamily="2" charset="2"/>
              <a:buChar char="Ø"/>
            </a:pPr>
            <a:r>
              <a:rPr lang="en-US" sz="2000" dirty="0"/>
              <a:t>Personal fines up to and may exceed $250,000</a:t>
            </a:r>
          </a:p>
          <a:p>
            <a:pPr marL="800100" lvl="1" indent="-342900">
              <a:buFont typeface="Wingdings" panose="05000000000000000000" pitchFamily="2" charset="2"/>
              <a:buChar char="Ø"/>
            </a:pPr>
            <a:r>
              <a:rPr lang="en-US" sz="2000" dirty="0"/>
              <a:t>Sanctions against Integrated and its provider network agencies resulting in amplified scrutiny.</a:t>
            </a:r>
          </a:p>
        </p:txBody>
      </p:sp>
      <p:sp>
        <p:nvSpPr>
          <p:cNvPr id="7" name="TextBox 6"/>
          <p:cNvSpPr txBox="1"/>
          <p:nvPr/>
        </p:nvSpPr>
        <p:spPr>
          <a:xfrm>
            <a:off x="181068" y="861230"/>
            <a:ext cx="11814773" cy="2462213"/>
          </a:xfrm>
          <a:prstGeom prst="rect">
            <a:avLst/>
          </a:prstGeom>
          <a:noFill/>
        </p:spPr>
        <p:txBody>
          <a:bodyPr wrap="square" rtlCol="0">
            <a:spAutoFit/>
          </a:bodyPr>
          <a:lstStyle/>
          <a:p>
            <a:r>
              <a:rPr lang="en-US" dirty="0"/>
              <a:t>The </a:t>
            </a:r>
            <a:r>
              <a:rPr lang="en-US" b="1" dirty="0"/>
              <a:t>Health Information Technology for Economic and Clinical Health (HITECH) Act of 2009 </a:t>
            </a:r>
            <a:r>
              <a:rPr lang="en-US" dirty="0"/>
              <a:t>was created to incentive the healthcare industry to adopt Electronic Health Record Systems. Electronic records have a greater risk of being compromised, so increased safeguards were needed. </a:t>
            </a:r>
            <a:endParaRPr lang="en-US" sz="500" dirty="0"/>
          </a:p>
          <a:p>
            <a:endParaRPr lang="en-US" sz="500" dirty="0"/>
          </a:p>
          <a:p>
            <a:endParaRPr lang="en-US" sz="500" dirty="0"/>
          </a:p>
          <a:p>
            <a:r>
              <a:rPr lang="en-US" b="1" dirty="0"/>
              <a:t>The HITECH Act:</a:t>
            </a:r>
          </a:p>
          <a:p>
            <a:pPr marL="742950" lvl="1" indent="-285750">
              <a:buFont typeface="Wingdings" panose="05000000000000000000" pitchFamily="2" charset="2"/>
              <a:buChar char="Ø"/>
            </a:pPr>
            <a:r>
              <a:rPr lang="en-US" dirty="0"/>
              <a:t>Strengthens the elements of the Security Rule</a:t>
            </a:r>
          </a:p>
          <a:p>
            <a:pPr marL="742950" lvl="1" indent="-285750">
              <a:buFont typeface="Wingdings" panose="05000000000000000000" pitchFamily="2" charset="2"/>
              <a:buChar char="Ø"/>
            </a:pPr>
            <a:r>
              <a:rPr lang="en-US" dirty="0"/>
              <a:t>Requires audits to ensure compliance</a:t>
            </a:r>
          </a:p>
          <a:p>
            <a:pPr marL="742950" lvl="1" indent="-285750">
              <a:buFont typeface="Wingdings" panose="05000000000000000000" pitchFamily="2" charset="2"/>
              <a:buChar char="Ø"/>
            </a:pPr>
            <a:r>
              <a:rPr lang="en-US" dirty="0"/>
              <a:t>Authorizes the State’s Attorney General to bring actions under HIPAA</a:t>
            </a:r>
          </a:p>
          <a:p>
            <a:pPr marL="742950" lvl="1" indent="-285750">
              <a:buFont typeface="Wingdings" panose="05000000000000000000" pitchFamily="2" charset="2"/>
              <a:buChar char="Ø"/>
            </a:pPr>
            <a:r>
              <a:rPr lang="en-US" dirty="0"/>
              <a:t>Dramatically increases penalties for non-compliance</a:t>
            </a:r>
          </a:p>
        </p:txBody>
      </p:sp>
    </p:spTree>
    <p:extLst>
      <p:ext uri="{BB962C8B-B14F-4D97-AF65-F5344CB8AC3E}">
        <p14:creationId xmlns:p14="http://schemas.microsoft.com/office/powerpoint/2010/main" val="3838702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38</a:t>
            </a:fld>
            <a:endParaRPr lang="en-US" dirty="0"/>
          </a:p>
        </p:txBody>
      </p:sp>
      <p:sp>
        <p:nvSpPr>
          <p:cNvPr id="2" name="Title 1"/>
          <p:cNvSpPr>
            <a:spLocks noGrp="1"/>
          </p:cNvSpPr>
          <p:nvPr>
            <p:ph type="title" idx="4294967295"/>
          </p:nvPr>
        </p:nvSpPr>
        <p:spPr>
          <a:xfrm>
            <a:off x="190122" y="199175"/>
            <a:ext cx="8596313" cy="777923"/>
          </a:xfrm>
        </p:spPr>
        <p:txBody>
          <a:bodyPr>
            <a:normAutofit/>
          </a:bodyPr>
          <a:lstStyle/>
          <a:p>
            <a:r>
              <a:rPr lang="en-US" sz="4000" b="1" dirty="0">
                <a:solidFill>
                  <a:srgbClr val="F15922"/>
                </a:solidFill>
                <a:latin typeface="+mn-lt"/>
              </a:rPr>
              <a:t>BREACH</a:t>
            </a:r>
          </a:p>
        </p:txBody>
      </p:sp>
      <p:sp>
        <p:nvSpPr>
          <p:cNvPr id="3" name="Content Placeholder 2"/>
          <p:cNvSpPr>
            <a:spLocks noGrp="1"/>
          </p:cNvSpPr>
          <p:nvPr>
            <p:ph idx="4294967295"/>
          </p:nvPr>
        </p:nvSpPr>
        <p:spPr>
          <a:xfrm>
            <a:off x="190122" y="1077300"/>
            <a:ext cx="11733292" cy="4702175"/>
          </a:xfrm>
        </p:spPr>
        <p:txBody>
          <a:bodyPr>
            <a:normAutofit/>
          </a:bodyPr>
          <a:lstStyle/>
          <a:p>
            <a:pPr marL="0" indent="0">
              <a:buNone/>
            </a:pPr>
            <a:r>
              <a:rPr lang="en-US" dirty="0"/>
              <a:t>All privacy and security incidents involving PHI need to be investigated. </a:t>
            </a:r>
          </a:p>
          <a:p>
            <a:pPr marL="0" indent="0">
              <a:buNone/>
            </a:pPr>
            <a:r>
              <a:rPr lang="en-US" dirty="0"/>
              <a:t>Your employees are responsible for reporting suspect actions immediately —no matter how minor they may appear —through our incident reporting process.</a:t>
            </a:r>
          </a:p>
          <a:p>
            <a:pPr marL="0" indent="0">
              <a:buNone/>
            </a:pPr>
            <a:r>
              <a:rPr lang="en-US" dirty="0"/>
              <a:t>Reporting incidents immediately can help prevent simple mistakes from turning into catastrophic breaches.</a:t>
            </a:r>
          </a:p>
          <a:p>
            <a:pPr marL="0" indent="0">
              <a:buNone/>
            </a:pPr>
            <a:r>
              <a:rPr lang="en-US" dirty="0"/>
              <a:t>The </a:t>
            </a:r>
            <a:r>
              <a:rPr lang="en-US" b="1" u="sng" dirty="0"/>
              <a:t>HIPAA Breach Risk Assessment Tool </a:t>
            </a:r>
            <a:r>
              <a:rPr lang="en-US" dirty="0"/>
              <a:t>can be completed if you suspect a breach has occurred-it is an easy to use tool to measure the severity of the breach.</a:t>
            </a:r>
          </a:p>
          <a:p>
            <a:pPr marL="0" indent="0" algn="ctr">
              <a:buNone/>
            </a:pPr>
            <a:r>
              <a:rPr lang="en-US" sz="1600" i="1" dirty="0"/>
              <a:t>Complaints or inquiries from Federal or State regulators* in the last two (2) years should be logged, tracked, and reported to IHCS.      Corrective action plans on security incidents or breaches should be shared with IHCS as part of regulatory and contractual requirements.</a:t>
            </a:r>
            <a:endParaRPr lang="en-US"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2512445945"/>
              </p:ext>
            </p:extLst>
          </p:nvPr>
        </p:nvGraphicFramePr>
        <p:xfrm>
          <a:off x="573156" y="4215876"/>
          <a:ext cx="914400" cy="771525"/>
        </p:xfrm>
        <a:graphic>
          <a:graphicData uri="http://schemas.openxmlformats.org/presentationml/2006/ole">
            <mc:AlternateContent xmlns:mc="http://schemas.openxmlformats.org/markup-compatibility/2006">
              <mc:Choice xmlns:v="urn:schemas-microsoft-com:vml" Requires="v">
                <p:oleObj name="Document" showAsIcon="1" r:id="rId2" imgW="914400" imgH="771480" progId="Word.Document.12">
                  <p:embed/>
                </p:oleObj>
              </mc:Choice>
              <mc:Fallback>
                <p:oleObj name="Document" showAsIcon="1" r:id="rId2" imgW="914400" imgH="771480" progId="Word.Document.12">
                  <p:embed/>
                  <p:pic>
                    <p:nvPicPr>
                      <p:cNvPr id="6" name="Object 5"/>
                      <p:cNvPicPr/>
                      <p:nvPr/>
                    </p:nvPicPr>
                    <p:blipFill>
                      <a:blip r:embed="rId3"/>
                      <a:stretch>
                        <a:fillRect/>
                      </a:stretch>
                    </p:blipFill>
                    <p:spPr>
                      <a:xfrm>
                        <a:off x="573156" y="421587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49565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sp>
        <p:nvSpPr>
          <p:cNvPr id="2" name="Title 1"/>
          <p:cNvSpPr>
            <a:spLocks noGrp="1"/>
          </p:cNvSpPr>
          <p:nvPr>
            <p:ph type="title" idx="4294967295"/>
          </p:nvPr>
        </p:nvSpPr>
        <p:spPr>
          <a:xfrm>
            <a:off x="153908" y="208230"/>
            <a:ext cx="8596313" cy="541541"/>
          </a:xfrm>
        </p:spPr>
        <p:txBody>
          <a:bodyPr>
            <a:normAutofit/>
          </a:bodyPr>
          <a:lstStyle/>
          <a:p>
            <a:r>
              <a:rPr lang="en-US" sz="3200" b="1" dirty="0">
                <a:solidFill>
                  <a:srgbClr val="F15922"/>
                </a:solidFill>
                <a:latin typeface="+mn-lt"/>
              </a:rPr>
              <a:t>YOUR AGENCY’S RESPONSIBILITIES</a:t>
            </a:r>
          </a:p>
        </p:txBody>
      </p:sp>
      <p:sp>
        <p:nvSpPr>
          <p:cNvPr id="3" name="Content Placeholder 2"/>
          <p:cNvSpPr>
            <a:spLocks noGrp="1"/>
          </p:cNvSpPr>
          <p:nvPr>
            <p:ph idx="4294967295"/>
          </p:nvPr>
        </p:nvSpPr>
        <p:spPr>
          <a:xfrm>
            <a:off x="153908" y="749771"/>
            <a:ext cx="11751399" cy="2520840"/>
          </a:xfrm>
        </p:spPr>
        <p:txBody>
          <a:bodyPr/>
          <a:lstStyle/>
          <a:p>
            <a:r>
              <a:rPr lang="en-US" sz="2000" dirty="0"/>
              <a:t>Everyone who handles or maintains PHI while doing their job must comply with HIPAA.</a:t>
            </a:r>
          </a:p>
          <a:p>
            <a:r>
              <a:rPr lang="en-US" sz="2000" dirty="0"/>
              <a:t>If you become aware of any PHI being misdirected via mail, email, fax, verbally or otherwise, you are obligated to gather and report all relevant details to Compliance.</a:t>
            </a:r>
          </a:p>
          <a:p>
            <a:r>
              <a:rPr lang="en-US" sz="2000" dirty="0"/>
              <a:t>By following the HIPAA Privacy and Security Rules, you support Integrated’s commitment to ensure the privacy and security of patient information. </a:t>
            </a:r>
          </a:p>
          <a:p>
            <a:r>
              <a:rPr lang="en-US" sz="2000" dirty="0"/>
              <a:t>You also help protect both yours and Integrated’s reputation and avoid costly penalties!</a:t>
            </a:r>
          </a:p>
          <a:p>
            <a:pPr marL="0" indent="0">
              <a:buNone/>
            </a:pPr>
            <a:endParaRPr lang="en-US" dirty="0"/>
          </a:p>
        </p:txBody>
      </p:sp>
      <p:sp>
        <p:nvSpPr>
          <p:cNvPr id="5" name="Rectangle 4"/>
          <p:cNvSpPr/>
          <p:nvPr/>
        </p:nvSpPr>
        <p:spPr>
          <a:xfrm>
            <a:off x="153907" y="3312390"/>
            <a:ext cx="3622723" cy="584775"/>
          </a:xfrm>
          <a:prstGeom prst="rect">
            <a:avLst/>
          </a:prstGeom>
        </p:spPr>
        <p:txBody>
          <a:bodyPr wrap="none">
            <a:spAutoFit/>
          </a:bodyPr>
          <a:lstStyle/>
          <a:p>
            <a:r>
              <a:rPr lang="en-US" sz="3200" b="1" dirty="0">
                <a:solidFill>
                  <a:srgbClr val="F15922"/>
                </a:solidFill>
              </a:rPr>
              <a:t>HIPAA COMPLIANCE</a:t>
            </a:r>
            <a:endParaRPr lang="en-US" sz="3200" dirty="0"/>
          </a:p>
        </p:txBody>
      </p:sp>
      <p:sp>
        <p:nvSpPr>
          <p:cNvPr id="6" name="Rectangle 5"/>
          <p:cNvSpPr/>
          <p:nvPr/>
        </p:nvSpPr>
        <p:spPr>
          <a:xfrm>
            <a:off x="153907" y="3938945"/>
            <a:ext cx="11751399" cy="1938992"/>
          </a:xfrm>
          <a:prstGeom prst="rect">
            <a:avLst/>
          </a:prstGeom>
        </p:spPr>
        <p:txBody>
          <a:bodyPr wrap="square">
            <a:spAutoFit/>
          </a:bodyPr>
          <a:lstStyle/>
          <a:p>
            <a:r>
              <a:rPr lang="en-US" sz="2000" dirty="0"/>
              <a:t>If you have any questions regarding HIPAA compliance or your role in enforcing HIPAA rules and regulations contact your manager, a member of the IHCS Compliance Team or your own HR Generalist. </a:t>
            </a:r>
          </a:p>
          <a:p>
            <a:endParaRPr lang="en-US" sz="2000" dirty="0"/>
          </a:p>
          <a:p>
            <a:r>
              <a:rPr lang="en-US" sz="2000" dirty="0"/>
              <a:t>Inform an IHCS Compliance Team member of any HIPAA disclosure or any suspected unlawful practice HIPAA grants whistleblower protection from discrimination and retaliatory actions to anyone who initiates or participates in a privacy complaint process.</a:t>
            </a:r>
          </a:p>
        </p:txBody>
      </p:sp>
    </p:spTree>
    <p:extLst>
      <p:ext uri="{BB962C8B-B14F-4D97-AF65-F5344CB8AC3E}">
        <p14:creationId xmlns:p14="http://schemas.microsoft.com/office/powerpoint/2010/main" val="254142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sp>
        <p:nvSpPr>
          <p:cNvPr id="3" name="Title 2"/>
          <p:cNvSpPr>
            <a:spLocks noGrp="1"/>
          </p:cNvSpPr>
          <p:nvPr>
            <p:ph type="ctrTitle" idx="4294967295"/>
          </p:nvPr>
        </p:nvSpPr>
        <p:spPr>
          <a:xfrm>
            <a:off x="963960" y="2353901"/>
            <a:ext cx="10058400" cy="1622378"/>
          </a:xfrm>
          <a:effectLst>
            <a:outerShdw blurRad="50800" dist="38100" dir="2700000" algn="tl" rotWithShape="0">
              <a:prstClr val="black">
                <a:alpha val="40000"/>
              </a:prstClr>
            </a:outerShdw>
          </a:effectLst>
        </p:spPr>
        <p:txBody>
          <a:bodyPr>
            <a:noAutofit/>
          </a:bodyPr>
          <a:lstStyle/>
          <a:p>
            <a:pPr algn="ctr"/>
            <a:r>
              <a:rPr lang="en-US" sz="8000" b="1" dirty="0">
                <a:solidFill>
                  <a:srgbClr val="E76618"/>
                </a:solidFill>
                <a:latin typeface="+mn-lt"/>
              </a:rPr>
              <a:t>PROVIDER OVERSIGHT AND SUPPORT</a:t>
            </a:r>
          </a:p>
        </p:txBody>
      </p:sp>
    </p:spTree>
    <p:extLst>
      <p:ext uri="{BB962C8B-B14F-4D97-AF65-F5344CB8AC3E}">
        <p14:creationId xmlns:p14="http://schemas.microsoft.com/office/powerpoint/2010/main" val="2887972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sp>
        <p:nvSpPr>
          <p:cNvPr id="2" name="Title 1"/>
          <p:cNvSpPr>
            <a:spLocks noGrp="1"/>
          </p:cNvSpPr>
          <p:nvPr>
            <p:ph type="title" idx="4294967295"/>
          </p:nvPr>
        </p:nvSpPr>
        <p:spPr>
          <a:xfrm>
            <a:off x="153909" y="117695"/>
            <a:ext cx="8596313" cy="796674"/>
          </a:xfrm>
        </p:spPr>
        <p:txBody>
          <a:bodyPr>
            <a:normAutofit/>
          </a:bodyPr>
          <a:lstStyle/>
          <a:p>
            <a:r>
              <a:rPr lang="en-US" sz="4000" b="1" dirty="0">
                <a:solidFill>
                  <a:srgbClr val="F15922"/>
                </a:solidFill>
                <a:latin typeface="+mn-lt"/>
              </a:rPr>
              <a:t>COMPLIANCE CONTACT INFORMATION</a:t>
            </a:r>
          </a:p>
        </p:txBody>
      </p:sp>
      <p:sp>
        <p:nvSpPr>
          <p:cNvPr id="3" name="Content Placeholder 2"/>
          <p:cNvSpPr>
            <a:spLocks noGrp="1"/>
          </p:cNvSpPr>
          <p:nvPr>
            <p:ph idx="4294967295"/>
          </p:nvPr>
        </p:nvSpPr>
        <p:spPr>
          <a:xfrm>
            <a:off x="235391" y="1013407"/>
            <a:ext cx="11561274" cy="5532248"/>
          </a:xfrm>
        </p:spPr>
        <p:txBody>
          <a:bodyPr>
            <a:normAutofit/>
          </a:bodyPr>
          <a:lstStyle/>
          <a:p>
            <a:pPr marL="0" indent="0" algn="ctr">
              <a:buNone/>
            </a:pPr>
            <a:r>
              <a:rPr lang="en-US" sz="2000" b="1" dirty="0"/>
              <a:t>You are obligated to report any and all HIPAA disclosures involving IHCS data to:</a:t>
            </a:r>
          </a:p>
          <a:p>
            <a:pPr marL="0" indent="0" algn="ctr">
              <a:buNone/>
            </a:pPr>
            <a:endParaRPr lang="en-US" sz="2000" b="1" dirty="0"/>
          </a:p>
          <a:p>
            <a:pPr lvl="1">
              <a:buFont typeface="Wingdings" panose="05000000000000000000" pitchFamily="2" charset="2"/>
              <a:buChar char="Ø"/>
            </a:pPr>
            <a:r>
              <a:rPr lang="en-US" sz="2200" dirty="0"/>
              <a:t>Compliance Hotline 954-381-7954 or </a:t>
            </a:r>
            <a:r>
              <a:rPr lang="en-US" sz="2200" dirty="0">
                <a:hlinkClick r:id="rId2"/>
              </a:rPr>
              <a:t>compliance@ihcscorp.com</a:t>
            </a:r>
            <a:endParaRPr lang="en-US" sz="2200" dirty="0"/>
          </a:p>
          <a:p>
            <a:pPr lvl="1">
              <a:buFont typeface="Wingdings" panose="05000000000000000000" pitchFamily="2" charset="2"/>
              <a:buChar char="Ø"/>
            </a:pPr>
            <a:r>
              <a:rPr lang="en-US" sz="2200" dirty="0"/>
              <a:t>Compliance Fax line 844-215-4265</a:t>
            </a:r>
          </a:p>
          <a:p>
            <a:pPr lvl="1">
              <a:buFont typeface="Wingdings" panose="05000000000000000000" pitchFamily="2" charset="2"/>
              <a:buChar char="Ø"/>
            </a:pPr>
            <a:r>
              <a:rPr lang="en-US" sz="2200" dirty="0"/>
              <a:t>Insurance Administration Services (IAS)</a:t>
            </a:r>
          </a:p>
          <a:p>
            <a:pPr lvl="1">
              <a:buFont typeface="Wingdings" panose="05000000000000000000" pitchFamily="2" charset="2"/>
              <a:buChar char="Ø"/>
            </a:pPr>
            <a:r>
              <a:rPr lang="en-US" sz="2200" dirty="0"/>
              <a:t>HIPAA, Complaints and Fraud referrals via </a:t>
            </a:r>
            <a:r>
              <a:rPr lang="en-US" sz="2200" dirty="0">
                <a:hlinkClick r:id="rId2"/>
              </a:rPr>
              <a:t>compliance@ihcscorp.com</a:t>
            </a:r>
            <a:r>
              <a:rPr lang="en-US" sz="2200" dirty="0"/>
              <a:t> </a:t>
            </a:r>
          </a:p>
          <a:p>
            <a:pPr marL="0" indent="0" algn="ctr">
              <a:buNone/>
            </a:pPr>
            <a:endParaRPr lang="en-US" sz="2000" dirty="0"/>
          </a:p>
          <a:p>
            <a:pPr marL="0" indent="0" algn="ctr">
              <a:buNone/>
            </a:pPr>
            <a:r>
              <a:rPr lang="en-US" sz="2000" b="1" dirty="0">
                <a:solidFill>
                  <a:srgbClr val="F15922"/>
                </a:solidFill>
              </a:rPr>
              <a:t>Let IHCS help your agency stay informed and stay in compliance! </a:t>
            </a:r>
          </a:p>
          <a:p>
            <a:pPr marL="0" indent="0" algn="ctr">
              <a:buNone/>
            </a:pPr>
            <a:endParaRPr lang="en-US" sz="2000" dirty="0"/>
          </a:p>
          <a:p>
            <a:pPr marL="0" indent="0" algn="ctr">
              <a:buNone/>
            </a:pPr>
            <a:r>
              <a:rPr lang="en-US" sz="2000" dirty="0"/>
              <a:t>IHCS’s Privacy Officer is Donna M. Gale, (844) 215-4264 ext. 7494</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91" y="4622801"/>
            <a:ext cx="1779680" cy="1451428"/>
          </a:xfrm>
          <a:prstGeom prst="rect">
            <a:avLst/>
          </a:prstGeom>
        </p:spPr>
      </p:pic>
    </p:spTree>
    <p:extLst>
      <p:ext uri="{BB962C8B-B14F-4D97-AF65-F5344CB8AC3E}">
        <p14:creationId xmlns:p14="http://schemas.microsoft.com/office/powerpoint/2010/main" val="4128774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
        <p:nvSpPr>
          <p:cNvPr id="2" name="Title 1"/>
          <p:cNvSpPr>
            <a:spLocks noGrp="1"/>
          </p:cNvSpPr>
          <p:nvPr>
            <p:ph type="title" idx="4294967295"/>
          </p:nvPr>
        </p:nvSpPr>
        <p:spPr>
          <a:xfrm>
            <a:off x="214312" y="159797"/>
            <a:ext cx="8596313" cy="820615"/>
          </a:xfrm>
        </p:spPr>
        <p:txBody>
          <a:bodyPr>
            <a:normAutofit/>
          </a:bodyPr>
          <a:lstStyle/>
          <a:p>
            <a:r>
              <a:rPr lang="en-US" sz="4000" b="1" dirty="0">
                <a:solidFill>
                  <a:srgbClr val="F15922"/>
                </a:solidFill>
                <a:latin typeface="+mn-lt"/>
              </a:rPr>
              <a:t>SUMMARY</a:t>
            </a:r>
          </a:p>
        </p:txBody>
      </p:sp>
      <p:sp>
        <p:nvSpPr>
          <p:cNvPr id="3" name="Content Placeholder 2"/>
          <p:cNvSpPr>
            <a:spLocks noGrp="1"/>
          </p:cNvSpPr>
          <p:nvPr>
            <p:ph idx="4294967295"/>
          </p:nvPr>
        </p:nvSpPr>
        <p:spPr>
          <a:xfrm>
            <a:off x="214312" y="1101433"/>
            <a:ext cx="11672888" cy="5264150"/>
          </a:xfrm>
        </p:spPr>
        <p:txBody>
          <a:bodyPr>
            <a:normAutofit/>
          </a:bodyPr>
          <a:lstStyle/>
          <a:p>
            <a:pPr marL="0" indent="0">
              <a:buNone/>
            </a:pPr>
            <a:r>
              <a:rPr lang="en-US" dirty="0"/>
              <a:t>Integrated wants all vendor agencies to be aware of HIPAA requirements.  If there are requirements that are specific to your role or SBU, additional training can be provided.</a:t>
            </a:r>
          </a:p>
          <a:p>
            <a:pPr marL="0" indent="0">
              <a:buNone/>
            </a:pPr>
            <a:endParaRPr lang="en-US" dirty="0"/>
          </a:p>
          <a:p>
            <a:pPr marL="0" indent="0">
              <a:buNone/>
            </a:pPr>
            <a:r>
              <a:rPr lang="en-US" b="1" dirty="0"/>
              <a:t>Following is a review of the key points covered in this training:</a:t>
            </a:r>
          </a:p>
          <a:p>
            <a:pPr marL="0" indent="0">
              <a:buNone/>
            </a:pPr>
            <a:endParaRPr lang="en-US" b="1" dirty="0"/>
          </a:p>
          <a:p>
            <a:pPr lvl="1">
              <a:buFont typeface="Wingdings" panose="05000000000000000000" pitchFamily="2" charset="2"/>
              <a:buChar char="Ø"/>
            </a:pPr>
            <a:r>
              <a:rPr lang="en-US" dirty="0"/>
              <a:t> HIPAA requires Integrated and her Business Associates to keep PHI private and secure for its customers.</a:t>
            </a:r>
          </a:p>
          <a:p>
            <a:pPr lvl="1">
              <a:buFont typeface="Wingdings" panose="05000000000000000000" pitchFamily="2" charset="2"/>
              <a:buChar char="Ø"/>
            </a:pPr>
            <a:r>
              <a:rPr lang="en-US" dirty="0"/>
              <a:t> PHI is health-related information that can be used alone or in combination with other information to identify an individual.</a:t>
            </a:r>
          </a:p>
          <a:p>
            <a:pPr lvl="1">
              <a:buFont typeface="Wingdings" panose="05000000000000000000" pitchFamily="2" charset="2"/>
              <a:buChar char="Ø"/>
            </a:pPr>
            <a:r>
              <a:rPr lang="en-US" dirty="0"/>
              <a:t> PHI can only be used and disclosed to the minimum necessary or need to know.</a:t>
            </a:r>
          </a:p>
          <a:p>
            <a:pPr lvl="1">
              <a:buFont typeface="Wingdings" panose="05000000000000000000" pitchFamily="2" charset="2"/>
              <a:buChar char="Ø"/>
            </a:pPr>
            <a:r>
              <a:rPr lang="en-US" dirty="0"/>
              <a:t> Unauthorized access of PHI has severe consequences to all employees.</a:t>
            </a:r>
          </a:p>
          <a:p>
            <a:pPr lvl="1">
              <a:buFont typeface="Wingdings" panose="05000000000000000000" pitchFamily="2" charset="2"/>
              <a:buChar char="Ø"/>
            </a:pPr>
            <a:r>
              <a:rPr lang="en-US" dirty="0"/>
              <a:t> Your employees are required to understand and comply with Integrated’s policies and procedures as they relate to HIPAA and the handling of PHI.</a:t>
            </a:r>
          </a:p>
          <a:p>
            <a:pPr lvl="1">
              <a:buFont typeface="Wingdings" panose="05000000000000000000" pitchFamily="2" charset="2"/>
              <a:buChar char="Ø"/>
            </a:pPr>
            <a:r>
              <a:rPr lang="en-US" dirty="0"/>
              <a:t> Your employees have a responsibility and obligation to identify and report suspected privacy and security incidents and violations.</a:t>
            </a:r>
          </a:p>
          <a:p>
            <a:pPr marL="0" indent="0">
              <a:buNone/>
            </a:pPr>
            <a:endParaRPr lang="en-US" dirty="0"/>
          </a:p>
        </p:txBody>
      </p:sp>
    </p:spTree>
    <p:extLst>
      <p:ext uri="{BB962C8B-B14F-4D97-AF65-F5344CB8AC3E}">
        <p14:creationId xmlns:p14="http://schemas.microsoft.com/office/powerpoint/2010/main" val="2141161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42</a:t>
            </a:fld>
            <a:endParaRPr lang="en-US" dirty="0"/>
          </a:p>
        </p:txBody>
      </p:sp>
      <p:sp>
        <p:nvSpPr>
          <p:cNvPr id="3" name="Title 1"/>
          <p:cNvSpPr txBox="1">
            <a:spLocks/>
          </p:cNvSpPr>
          <p:nvPr/>
        </p:nvSpPr>
        <p:spPr>
          <a:xfrm>
            <a:off x="1699591" y="383410"/>
            <a:ext cx="9860731" cy="5486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2"/>
                </a:solidFill>
                <a:latin typeface="+mn-lt"/>
              </a:rPr>
              <a:t>HIPAA Administrative Simplification </a:t>
            </a:r>
          </a:p>
        </p:txBody>
      </p:sp>
      <p:sp>
        <p:nvSpPr>
          <p:cNvPr id="4" name="Rectangle 3"/>
          <p:cNvSpPr/>
          <p:nvPr/>
        </p:nvSpPr>
        <p:spPr>
          <a:xfrm>
            <a:off x="149086" y="1135250"/>
            <a:ext cx="11628783" cy="5324535"/>
          </a:xfrm>
          <a:prstGeom prst="rect">
            <a:avLst/>
          </a:prstGeom>
        </p:spPr>
        <p:txBody>
          <a:bodyPr wrap="square">
            <a:spAutoFit/>
          </a:bodyPr>
          <a:lstStyle/>
          <a:p>
            <a:r>
              <a:rPr lang="en-US" sz="1600" b="1" dirty="0"/>
              <a:t>Regulation Overview of 45.CFR 162.923</a:t>
            </a:r>
          </a:p>
          <a:p>
            <a:endParaRPr lang="en-US" sz="1600" dirty="0"/>
          </a:p>
          <a:p>
            <a:r>
              <a:rPr lang="en-US" sz="1600" b="1" dirty="0"/>
              <a:t> General Rule: </a:t>
            </a:r>
            <a:r>
              <a:rPr lang="en-US" sz="1600" dirty="0"/>
              <a:t>When a covered entity conducts a transaction for which a standard has been adopted with another covered entity (or within the same covered entity) using electronic media, the covered entity must conduct the transaction as a standard transaction.  Conducting a transaction as a “standard transaction” includes compliance with the standard as well as affiliated operating rules, code sets, and unique identifiers for the particular transaction. 	</a:t>
            </a:r>
          </a:p>
          <a:p>
            <a:r>
              <a:rPr lang="en-US" sz="1600" dirty="0"/>
              <a:t>	</a:t>
            </a:r>
          </a:p>
          <a:p>
            <a:r>
              <a:rPr lang="en-US" sz="1600" b="1" dirty="0"/>
              <a:t>Use of a Business Associate: </a:t>
            </a:r>
            <a:r>
              <a:rPr lang="en-US" sz="1600" dirty="0"/>
              <a:t>If a covered entity uses a business associate, as defined in </a:t>
            </a:r>
            <a:r>
              <a:rPr lang="en-US" sz="1600" u="sng" dirty="0"/>
              <a:t>45 CFR § 160.103</a:t>
            </a:r>
            <a:r>
              <a:rPr lang="en-US" sz="1600" dirty="0"/>
              <a:t>, to conduct all or a portion of a transaction for which a standard has been adopted, the covered entity must require their business associate and any of the business associate’s agents or subcontractors to comply with all applicable requirements. </a:t>
            </a:r>
          </a:p>
          <a:p>
            <a:endParaRPr lang="en-US" sz="1600" dirty="0"/>
          </a:p>
          <a:p>
            <a:r>
              <a:rPr lang="en-US" sz="1600" b="1" dirty="0"/>
              <a:t>Trading Partner Agreements: </a:t>
            </a:r>
            <a:r>
              <a:rPr lang="en-US" sz="1600" dirty="0"/>
              <a:t>A covered entity cannot enter into a trading partner agreement that would: (a) change the definition, data condition, or use of a data element or segment in an adopted standard or operating rule; (b) add any data elements or segments to the maximum defined data set; (c) use any code or data elements marked “not used” or that are not in a standard; or (d) change the meaning or intent of a standard. Covered entities may not agree to conduct transactions with each other that violate the adopted standards. The requirement to conduct transactions as standard transactions as described in 45 CFR§162.923(a) overrides any agreements to conduct transactions otherwise. 	</a:t>
            </a:r>
          </a:p>
          <a:p>
            <a:endParaRPr lang="en-US" sz="1600" dirty="0"/>
          </a:p>
          <a:p>
            <a:r>
              <a:rPr lang="en-US" sz="1600" dirty="0"/>
              <a:t>For more information on the complete Administrative Simplification Overview, please open the attached fact sheet document. </a:t>
            </a:r>
          </a:p>
          <a:p>
            <a:endParaRPr lang="en-US" dirty="0"/>
          </a:p>
          <a:p>
            <a:r>
              <a:rPr lang="en-US"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3915268690"/>
              </p:ext>
            </p:extLst>
          </p:nvPr>
        </p:nvGraphicFramePr>
        <p:xfrm>
          <a:off x="10863469" y="548506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4" name="Object 3"/>
                      <p:cNvPicPr/>
                      <p:nvPr/>
                    </p:nvPicPr>
                    <p:blipFill>
                      <a:blip r:embed="rId3"/>
                      <a:stretch>
                        <a:fillRect/>
                      </a:stretch>
                    </p:blipFill>
                    <p:spPr>
                      <a:xfrm>
                        <a:off x="10863469" y="548506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60965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217C01CDF565}" type="slidenum">
              <a:rPr lang="en-US" smtClean="0"/>
              <a:pPr/>
              <a:t>43</a:t>
            </a:fld>
            <a:endParaRPr lang="en-US" dirty="0"/>
          </a:p>
        </p:txBody>
      </p:sp>
      <p:sp>
        <p:nvSpPr>
          <p:cNvPr id="2" name="Title 1"/>
          <p:cNvSpPr>
            <a:spLocks noGrp="1"/>
          </p:cNvSpPr>
          <p:nvPr>
            <p:ph type="title" idx="4294967295"/>
          </p:nvPr>
        </p:nvSpPr>
        <p:spPr>
          <a:xfrm>
            <a:off x="208230" y="0"/>
            <a:ext cx="5172722" cy="928857"/>
          </a:xfrm>
        </p:spPr>
        <p:txBody>
          <a:bodyPr/>
          <a:lstStyle/>
          <a:p>
            <a:r>
              <a:rPr lang="en-US" b="1" dirty="0">
                <a:solidFill>
                  <a:srgbClr val="F15922"/>
                </a:solidFill>
                <a:latin typeface="+mn-lt"/>
              </a:rPr>
              <a:t>OIG SCREENING</a:t>
            </a:r>
          </a:p>
        </p:txBody>
      </p:sp>
      <p:graphicFrame>
        <p:nvGraphicFramePr>
          <p:cNvPr id="5" name="Content Placeholder 4"/>
          <p:cNvGraphicFramePr>
            <a:graphicFrameLocks noGrp="1" noChangeAspect="1"/>
          </p:cNvGraphicFramePr>
          <p:nvPr>
            <p:ph idx="4294967295"/>
            <p:extLst>
              <p:ext uri="{D42A27DB-BD31-4B8C-83A1-F6EECF244321}">
                <p14:modId xmlns:p14="http://schemas.microsoft.com/office/powerpoint/2010/main" val="3562615530"/>
              </p:ext>
            </p:extLst>
          </p:nvPr>
        </p:nvGraphicFramePr>
        <p:xfrm>
          <a:off x="9049652" y="2097620"/>
          <a:ext cx="2682685" cy="3063952"/>
        </p:xfrm>
        <a:graphic>
          <a:graphicData uri="http://schemas.openxmlformats.org/presentationml/2006/ole">
            <mc:AlternateContent xmlns:mc="http://schemas.openxmlformats.org/markup-compatibility/2006">
              <mc:Choice xmlns:v="urn:schemas-microsoft-com:vml" Requires="v">
                <p:oleObj name="Document" r:id="rId2" imgW="7134624" imgH="8121762" progId="Word.Document.8">
                  <p:embed/>
                </p:oleObj>
              </mc:Choice>
              <mc:Fallback>
                <p:oleObj name="Document" r:id="rId2" imgW="7134624" imgH="8121762" progId="Word.Document.8">
                  <p:embed/>
                  <p:pic>
                    <p:nvPicPr>
                      <p:cNvPr id="5" name="Content Placeholder 4"/>
                      <p:cNvPicPr/>
                      <p:nvPr/>
                    </p:nvPicPr>
                    <p:blipFill>
                      <a:blip r:embed="rId3"/>
                      <a:stretch>
                        <a:fillRect/>
                      </a:stretch>
                    </p:blipFill>
                    <p:spPr>
                      <a:xfrm>
                        <a:off x="9049652" y="2097620"/>
                        <a:ext cx="2682685" cy="3063952"/>
                      </a:xfrm>
                      <a:prstGeom prst="rect">
                        <a:avLst/>
                      </a:prstGeom>
                      <a:ln>
                        <a:solidFill>
                          <a:schemeClr val="tx1"/>
                        </a:solidFill>
                      </a:ln>
                    </p:spPr>
                  </p:pic>
                </p:oleObj>
              </mc:Fallback>
            </mc:AlternateContent>
          </a:graphicData>
        </a:graphic>
      </p:graphicFrame>
      <p:sp>
        <p:nvSpPr>
          <p:cNvPr id="4" name="TextBox 3"/>
          <p:cNvSpPr txBox="1"/>
          <p:nvPr/>
        </p:nvSpPr>
        <p:spPr>
          <a:xfrm>
            <a:off x="208231" y="928857"/>
            <a:ext cx="8537418" cy="5401479"/>
          </a:xfrm>
          <a:prstGeom prst="rect">
            <a:avLst/>
          </a:prstGeom>
          <a:noFill/>
        </p:spPr>
        <p:txBody>
          <a:bodyPr wrap="square" rtlCol="0">
            <a:spAutoFit/>
          </a:bodyPr>
          <a:lstStyle/>
          <a:p>
            <a:pPr lvl="0"/>
            <a:r>
              <a:rPr lang="en-US" sz="1400" dirty="0"/>
              <a:t>All </a:t>
            </a:r>
            <a:r>
              <a:rPr lang="en-US" sz="1400" b="1" dirty="0"/>
              <a:t>new hire direct patient care</a:t>
            </a:r>
            <a:r>
              <a:rPr lang="en-US" sz="1400" dirty="0"/>
              <a:t> </a:t>
            </a:r>
            <a:r>
              <a:rPr lang="en-US" sz="1400" b="1" dirty="0"/>
              <a:t>employees when applicable</a:t>
            </a:r>
            <a:r>
              <a:rPr lang="en-US" sz="1400" dirty="0"/>
              <a:t> will, prior to being hired, have the following background checks completed:</a:t>
            </a:r>
          </a:p>
          <a:p>
            <a:pPr marL="742950" lvl="1" indent="-285750">
              <a:buFont typeface="Wingdings" panose="05000000000000000000" pitchFamily="2" charset="2"/>
              <a:buChar char="Ø"/>
            </a:pPr>
            <a:r>
              <a:rPr lang="en-US" sz="1400" dirty="0"/>
              <a:t>Criminal Background Record (AHCA Level II Screening) </a:t>
            </a:r>
          </a:p>
          <a:p>
            <a:pPr marL="742950" lvl="1" indent="-285750">
              <a:buFont typeface="Wingdings" panose="05000000000000000000" pitchFamily="2" charset="2"/>
              <a:buChar char="Ø"/>
            </a:pPr>
            <a:r>
              <a:rPr lang="en-US" sz="1400" dirty="0"/>
              <a:t>Office of Inspector General (OIG) (May be performed by outside agency)</a:t>
            </a:r>
          </a:p>
          <a:p>
            <a:pPr marL="742950" lvl="1" indent="-285750">
              <a:buFont typeface="Wingdings" panose="05000000000000000000" pitchFamily="2" charset="2"/>
              <a:buChar char="Ø"/>
            </a:pPr>
            <a:r>
              <a:rPr lang="en-US" sz="1400" dirty="0"/>
              <a:t>National Sex Offender Registry /OFAC/SAM</a:t>
            </a:r>
          </a:p>
          <a:p>
            <a:pPr marL="742950" lvl="1" indent="-285750">
              <a:buFont typeface="Wingdings" panose="05000000000000000000" pitchFamily="2" charset="2"/>
              <a:buChar char="Ø"/>
            </a:pPr>
            <a:r>
              <a:rPr lang="en-US" sz="1400" dirty="0"/>
              <a:t>MVR (If operating a company vehicle in the course of doing business at time of hire and annually)</a:t>
            </a:r>
          </a:p>
          <a:p>
            <a:r>
              <a:rPr lang="en-US" dirty="0"/>
              <a:t> </a:t>
            </a:r>
          </a:p>
          <a:p>
            <a:pPr lvl="0"/>
            <a:r>
              <a:rPr lang="en-US" sz="1400" dirty="0"/>
              <a:t>All </a:t>
            </a:r>
            <a:r>
              <a:rPr lang="en-US" sz="1400" b="1" dirty="0"/>
              <a:t>new hire employees who have access to patient records</a:t>
            </a:r>
            <a:r>
              <a:rPr lang="en-US" sz="1400" dirty="0"/>
              <a:t> will, </a:t>
            </a:r>
            <a:r>
              <a:rPr lang="en-US" sz="1400" u="sng" dirty="0"/>
              <a:t>prior to being hired</a:t>
            </a:r>
            <a:r>
              <a:rPr lang="en-US" sz="1400" dirty="0"/>
              <a:t>, have the following background checks completed: </a:t>
            </a:r>
          </a:p>
          <a:p>
            <a:pPr marL="742950" lvl="1" indent="-285750">
              <a:buFont typeface="Wingdings" panose="05000000000000000000" pitchFamily="2" charset="2"/>
              <a:buChar char="Ø"/>
            </a:pPr>
            <a:r>
              <a:rPr lang="en-US" sz="1400" dirty="0"/>
              <a:t>National Sex Offender Registry </a:t>
            </a:r>
          </a:p>
          <a:p>
            <a:pPr marL="742950" lvl="1" indent="-285750">
              <a:buFont typeface="Wingdings" panose="05000000000000000000" pitchFamily="2" charset="2"/>
              <a:buChar char="Ø"/>
            </a:pPr>
            <a:r>
              <a:rPr lang="en-US" sz="1400" dirty="0"/>
              <a:t>Office of Inspector General (OIG/SAM/OFAC) Screening prior to hire and monthly thereafter.</a:t>
            </a:r>
          </a:p>
          <a:p>
            <a:endParaRPr lang="en-US" sz="1400" dirty="0"/>
          </a:p>
          <a:p>
            <a:r>
              <a:rPr lang="en-US" sz="1400" dirty="0"/>
              <a:t>All employees will have an Office of Inspector General (OIG, OFAC, OPT-OUT and SAM) </a:t>
            </a:r>
            <a:r>
              <a:rPr lang="en-US" sz="1400" b="1" dirty="0"/>
              <a:t>check once a month thereafter.  </a:t>
            </a:r>
            <a:endParaRPr lang="en-US" sz="1400" dirty="0"/>
          </a:p>
          <a:p>
            <a:endParaRPr lang="en-US" sz="1100" dirty="0"/>
          </a:p>
          <a:p>
            <a:r>
              <a:rPr lang="en-US" sz="1400" dirty="0"/>
              <a:t>All </a:t>
            </a:r>
            <a:r>
              <a:rPr lang="en-US" sz="1400" b="1" i="1" dirty="0"/>
              <a:t>direct patient care</a:t>
            </a:r>
            <a:r>
              <a:rPr lang="en-US" sz="1400" dirty="0"/>
              <a:t> employees will have a Criminal Background Record AHCA Level Two check completed every five (5) years per AHCA guidelines. 408.809</a:t>
            </a:r>
            <a:endParaRPr lang="en-US" dirty="0"/>
          </a:p>
          <a:p>
            <a:endParaRPr lang="en-US" sz="1100" dirty="0"/>
          </a:p>
          <a:p>
            <a:pPr lvl="0"/>
            <a:r>
              <a:rPr lang="en-US" sz="1400" dirty="0"/>
              <a:t>Any employee, candidate, provider or vendor who is identified as being on any of the above regulatory “Exclusion Lists” will be reported to the Director of Compliance or Administrator for subsequent action as required within 24 hours of discovery. (Don’t forget to report it to IHCS Compliance Department)</a:t>
            </a:r>
          </a:p>
          <a:p>
            <a:r>
              <a:rPr lang="en-US" sz="1400" dirty="0"/>
              <a:t> </a:t>
            </a:r>
          </a:p>
          <a:p>
            <a:pPr lvl="0"/>
            <a:r>
              <a:rPr lang="en-US" sz="1400" dirty="0"/>
              <a:t>The Company may utilize Compliance Resource Center (or same/similar service) to run the OIG, SAM and OFAC report on a monthly basis.  (This list can be provided to IHCS for monthly proof) </a:t>
            </a:r>
          </a:p>
          <a:p>
            <a:endParaRPr lang="en-US" sz="1400" dirty="0"/>
          </a:p>
        </p:txBody>
      </p:sp>
      <p:sp>
        <p:nvSpPr>
          <p:cNvPr id="6" name="TextBox 5"/>
          <p:cNvSpPr txBox="1"/>
          <p:nvPr/>
        </p:nvSpPr>
        <p:spPr>
          <a:xfrm>
            <a:off x="9205765" y="5161572"/>
            <a:ext cx="2370457" cy="276999"/>
          </a:xfrm>
          <a:prstGeom prst="rect">
            <a:avLst/>
          </a:prstGeom>
          <a:noFill/>
        </p:spPr>
        <p:txBody>
          <a:bodyPr wrap="none" rtlCol="0">
            <a:spAutoFit/>
          </a:bodyPr>
          <a:lstStyle/>
          <a:p>
            <a:r>
              <a:rPr lang="en-US" sz="1200" b="1" dirty="0"/>
              <a:t>Click for embedded sample policy </a:t>
            </a:r>
          </a:p>
        </p:txBody>
      </p:sp>
    </p:spTree>
    <p:extLst>
      <p:ext uri="{BB962C8B-B14F-4D97-AF65-F5344CB8AC3E}">
        <p14:creationId xmlns:p14="http://schemas.microsoft.com/office/powerpoint/2010/main" val="2683714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899604" y="2610034"/>
            <a:ext cx="10058400" cy="1483496"/>
          </a:xfrm>
        </p:spPr>
        <p:txBody>
          <a:bodyPr>
            <a:noAutofit/>
          </a:bodyPr>
          <a:lstStyle/>
          <a:p>
            <a:pPr algn="ctr"/>
            <a:r>
              <a:rPr lang="en-US" sz="6000" b="1" dirty="0">
                <a:solidFill>
                  <a:srgbClr val="F15922"/>
                </a:solidFill>
                <a:latin typeface="+mn-lt"/>
              </a:rPr>
              <a:t>RISK MANAGEMENT </a:t>
            </a:r>
            <a:br>
              <a:rPr lang="en-US" sz="6000" b="1" dirty="0">
                <a:solidFill>
                  <a:srgbClr val="F15922"/>
                </a:solidFill>
                <a:latin typeface="+mn-lt"/>
              </a:rPr>
            </a:br>
            <a:r>
              <a:rPr lang="en-US" sz="6000" b="1" dirty="0">
                <a:solidFill>
                  <a:srgbClr val="F15922"/>
                </a:solidFill>
                <a:latin typeface="+mn-lt"/>
              </a:rPr>
              <a:t>&amp; </a:t>
            </a:r>
            <a:br>
              <a:rPr lang="en-US" sz="6000" b="1" dirty="0">
                <a:solidFill>
                  <a:srgbClr val="F15922"/>
                </a:solidFill>
                <a:latin typeface="+mn-lt"/>
              </a:rPr>
            </a:br>
            <a:r>
              <a:rPr lang="en-US" sz="6000" b="1" dirty="0">
                <a:solidFill>
                  <a:srgbClr val="F15922"/>
                </a:solidFill>
                <a:latin typeface="+mn-lt"/>
              </a:rPr>
              <a:t>INCIDENT REPORTING</a:t>
            </a:r>
          </a:p>
        </p:txBody>
      </p:sp>
      <p:sp>
        <p:nvSpPr>
          <p:cNvPr id="2" name="Slide Number Placeholder 1"/>
          <p:cNvSpPr>
            <a:spLocks noGrp="1"/>
          </p:cNvSpPr>
          <p:nvPr>
            <p:ph type="sldNum" sz="quarter" idx="12"/>
          </p:nvPr>
        </p:nvSpPr>
        <p:spPr/>
        <p:txBody>
          <a:bodyPr/>
          <a:lstStyle/>
          <a:p>
            <a:fld id="{E9873254-8D97-4827-9B58-BF19F03D0B4B}" type="slidenum">
              <a:rPr lang="en-US" smtClean="0"/>
              <a:t>44</a:t>
            </a:fld>
            <a:endParaRPr lang="en-US" dirty="0"/>
          </a:p>
        </p:txBody>
      </p:sp>
    </p:spTree>
    <p:extLst>
      <p:ext uri="{BB962C8B-B14F-4D97-AF65-F5344CB8AC3E}">
        <p14:creationId xmlns:p14="http://schemas.microsoft.com/office/powerpoint/2010/main" val="3822528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45</a:t>
            </a:fld>
            <a:endParaRPr lang="en-US" dirty="0"/>
          </a:p>
        </p:txBody>
      </p:sp>
      <p:sp>
        <p:nvSpPr>
          <p:cNvPr id="2" name="Title 1"/>
          <p:cNvSpPr>
            <a:spLocks noGrp="1"/>
          </p:cNvSpPr>
          <p:nvPr>
            <p:ph type="title" idx="4294967295"/>
          </p:nvPr>
        </p:nvSpPr>
        <p:spPr>
          <a:xfrm>
            <a:off x="0" y="209550"/>
            <a:ext cx="6516688" cy="1579563"/>
          </a:xfrm>
        </p:spPr>
        <p:txBody>
          <a:bodyPr>
            <a:noAutofit/>
          </a:bodyPr>
          <a:lstStyle/>
          <a:p>
            <a:pPr algn="ctr"/>
            <a:r>
              <a:rPr lang="en-US" sz="4000" b="1" dirty="0">
                <a:solidFill>
                  <a:srgbClr val="F15922"/>
                </a:solidFill>
                <a:latin typeface="+mn-lt"/>
              </a:rPr>
              <a:t>Vendor Compliance / </a:t>
            </a:r>
            <a:br>
              <a:rPr lang="en-US" sz="4000" b="1" dirty="0">
                <a:solidFill>
                  <a:srgbClr val="F15922"/>
                </a:solidFill>
                <a:latin typeface="+mn-lt"/>
              </a:rPr>
            </a:br>
            <a:r>
              <a:rPr lang="en-US" sz="4000" b="1" dirty="0">
                <a:solidFill>
                  <a:srgbClr val="F15922"/>
                </a:solidFill>
                <a:latin typeface="+mn-lt"/>
              </a:rPr>
              <a:t>Quality Management / </a:t>
            </a:r>
            <a:br>
              <a:rPr lang="en-US" sz="4000" b="1" dirty="0">
                <a:solidFill>
                  <a:srgbClr val="F15922"/>
                </a:solidFill>
                <a:latin typeface="+mn-lt"/>
              </a:rPr>
            </a:br>
            <a:r>
              <a:rPr lang="en-US" sz="4000" b="1" dirty="0">
                <a:solidFill>
                  <a:srgbClr val="F15922"/>
                </a:solidFill>
                <a:latin typeface="+mn-lt"/>
              </a:rPr>
              <a:t>FWA Concern Report Form</a:t>
            </a:r>
          </a:p>
        </p:txBody>
      </p:sp>
      <p:sp>
        <p:nvSpPr>
          <p:cNvPr id="3" name="Content Placeholder 2"/>
          <p:cNvSpPr>
            <a:spLocks noGrp="1"/>
          </p:cNvSpPr>
          <p:nvPr>
            <p:ph idx="4294967295"/>
          </p:nvPr>
        </p:nvSpPr>
        <p:spPr>
          <a:xfrm>
            <a:off x="310957" y="2153387"/>
            <a:ext cx="5894773" cy="3644021"/>
          </a:xfrm>
        </p:spPr>
        <p:txBody>
          <a:bodyPr>
            <a:normAutofit/>
          </a:bodyPr>
          <a:lstStyle/>
          <a:p>
            <a:pPr marL="0" indent="0" algn="ctr">
              <a:buNone/>
            </a:pPr>
            <a:r>
              <a:rPr lang="en-US" dirty="0"/>
              <a:t>A downstream provider shall, as a part of its administrative functions, establish an internal risk management program that includes all of the following components:  </a:t>
            </a:r>
          </a:p>
          <a:p>
            <a:pPr marL="0" indent="0" algn="ctr">
              <a:buNone/>
            </a:pPr>
            <a:r>
              <a:rPr lang="en-US" dirty="0"/>
              <a:t>The investigation and analysis of the frequency and causes of general categories and specific types of adverse incidents to patients. PURSUANT TO F.S 395.0197 and any suspicion of Fraud, Waste, or Abuse it may encounter.</a:t>
            </a:r>
          </a:p>
          <a:p>
            <a:pPr marL="0" indent="0" algn="ctr">
              <a:buNone/>
            </a:pPr>
            <a:r>
              <a:rPr lang="en-US" b="1" dirty="0">
                <a:solidFill>
                  <a:schemeClr val="accent1"/>
                </a:solidFill>
              </a:rPr>
              <a:t>Please contact Provider Relations at </a:t>
            </a:r>
            <a:r>
              <a:rPr lang="en-US" b="1" dirty="0">
                <a:solidFill>
                  <a:schemeClr val="accent1"/>
                </a:solidFill>
                <a:hlinkClick r:id="rId2"/>
              </a:rPr>
              <a:t>Providerservices@ihcscorp.com</a:t>
            </a:r>
            <a:r>
              <a:rPr lang="en-US" b="1" dirty="0">
                <a:solidFill>
                  <a:schemeClr val="accent1"/>
                </a:solidFill>
              </a:rPr>
              <a:t> for the form.</a:t>
            </a:r>
            <a:endParaRPr lang="en-US" dirty="0"/>
          </a:p>
          <a:p>
            <a:pPr marL="0" indent="0">
              <a:buNone/>
            </a:pP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827366257"/>
              </p:ext>
            </p:extLst>
          </p:nvPr>
        </p:nvGraphicFramePr>
        <p:xfrm>
          <a:off x="7341971" y="209550"/>
          <a:ext cx="4236776" cy="5483620"/>
        </p:xfrm>
        <a:graphic>
          <a:graphicData uri="http://schemas.openxmlformats.org/presentationml/2006/ole">
            <mc:AlternateContent xmlns:mc="http://schemas.openxmlformats.org/markup-compatibility/2006">
              <mc:Choice xmlns:v="urn:schemas-microsoft-com:vml" Requires="v">
                <p:oleObj name="Acrobat Document" r:id="rId3" imgW="4866038" imgH="6297326" progId="Acrobat.Document.DC">
                  <p:embed/>
                </p:oleObj>
              </mc:Choice>
              <mc:Fallback>
                <p:oleObj name="Acrobat Document" r:id="rId3" imgW="4866038" imgH="6297326" progId="Acrobat.Document.DC">
                  <p:embed/>
                  <p:pic>
                    <p:nvPicPr>
                      <p:cNvPr id="0" name=""/>
                      <p:cNvPicPr/>
                      <p:nvPr/>
                    </p:nvPicPr>
                    <p:blipFill>
                      <a:blip r:embed="rId4"/>
                      <a:stretch>
                        <a:fillRect/>
                      </a:stretch>
                    </p:blipFill>
                    <p:spPr>
                      <a:xfrm>
                        <a:off x="7341971" y="209550"/>
                        <a:ext cx="4236776" cy="5483620"/>
                      </a:xfrm>
                      <a:prstGeom prst="rect">
                        <a:avLst/>
                      </a:prstGeom>
                      <a:ln>
                        <a:solidFill>
                          <a:schemeClr val="tx1"/>
                        </a:solidFill>
                      </a:ln>
                    </p:spPr>
                  </p:pic>
                </p:oleObj>
              </mc:Fallback>
            </mc:AlternateContent>
          </a:graphicData>
        </a:graphic>
      </p:graphicFrame>
      <p:sp>
        <p:nvSpPr>
          <p:cNvPr id="7" name="TextBox 6"/>
          <p:cNvSpPr txBox="1"/>
          <p:nvPr/>
        </p:nvSpPr>
        <p:spPr>
          <a:xfrm>
            <a:off x="7862068" y="5768700"/>
            <a:ext cx="3196581" cy="307777"/>
          </a:xfrm>
          <a:prstGeom prst="rect">
            <a:avLst/>
          </a:prstGeom>
          <a:noFill/>
        </p:spPr>
        <p:txBody>
          <a:bodyPr wrap="none" rtlCol="0">
            <a:spAutoFit/>
          </a:bodyPr>
          <a:lstStyle/>
          <a:p>
            <a:r>
              <a:rPr lang="en-US" sz="1400" b="1" dirty="0"/>
              <a:t>Click on embedded document for review</a:t>
            </a:r>
          </a:p>
        </p:txBody>
      </p:sp>
    </p:spTree>
    <p:extLst>
      <p:ext uri="{BB962C8B-B14F-4D97-AF65-F5344CB8AC3E}">
        <p14:creationId xmlns:p14="http://schemas.microsoft.com/office/powerpoint/2010/main" val="2920457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46</a:t>
            </a:fld>
            <a:endParaRPr lang="en-US" dirty="0"/>
          </a:p>
        </p:txBody>
      </p:sp>
      <p:sp>
        <p:nvSpPr>
          <p:cNvPr id="2" name="Title 1"/>
          <p:cNvSpPr>
            <a:spLocks noGrp="1"/>
          </p:cNvSpPr>
          <p:nvPr>
            <p:ph type="title" idx="4294967295"/>
          </p:nvPr>
        </p:nvSpPr>
        <p:spPr>
          <a:xfrm>
            <a:off x="97654" y="181326"/>
            <a:ext cx="8596313" cy="795153"/>
          </a:xfrm>
        </p:spPr>
        <p:txBody>
          <a:bodyPr>
            <a:normAutofit/>
          </a:bodyPr>
          <a:lstStyle/>
          <a:p>
            <a:r>
              <a:rPr lang="en-US" sz="4000" b="1" dirty="0">
                <a:solidFill>
                  <a:srgbClr val="F15922"/>
                </a:solidFill>
                <a:latin typeface="+mn-lt"/>
              </a:rPr>
              <a:t>POLICY</a:t>
            </a:r>
          </a:p>
        </p:txBody>
      </p:sp>
      <p:sp>
        <p:nvSpPr>
          <p:cNvPr id="3" name="Content Placeholder 2"/>
          <p:cNvSpPr>
            <a:spLocks noGrp="1"/>
          </p:cNvSpPr>
          <p:nvPr>
            <p:ph idx="4294967295"/>
          </p:nvPr>
        </p:nvSpPr>
        <p:spPr>
          <a:xfrm>
            <a:off x="97654" y="1185691"/>
            <a:ext cx="11878323" cy="3537229"/>
          </a:xfrm>
        </p:spPr>
        <p:txBody>
          <a:bodyPr>
            <a:normAutofit fontScale="92500" lnSpcReduction="10000"/>
          </a:bodyPr>
          <a:lstStyle/>
          <a:p>
            <a:r>
              <a:rPr lang="en-US" dirty="0"/>
              <a:t>The Company maintains a proactive approach to ensuring the safety of all employees and patients served. </a:t>
            </a:r>
          </a:p>
          <a:p>
            <a:r>
              <a:rPr lang="en-US" dirty="0"/>
              <a:t>The Company maintains a system to identify, respond, report and reconcile untoward and/or unusual events when they occur.  </a:t>
            </a:r>
          </a:p>
          <a:p>
            <a:r>
              <a:rPr lang="en-US" dirty="0"/>
              <a:t>Such events are known as </a:t>
            </a:r>
            <a:r>
              <a:rPr lang="en-US" b="1" dirty="0">
                <a:solidFill>
                  <a:srgbClr val="00B0F0"/>
                </a:solidFill>
              </a:rPr>
              <a:t>INCIDENTS</a:t>
            </a:r>
            <a:r>
              <a:rPr lang="en-US" dirty="0"/>
              <a:t> and defined as follows:</a:t>
            </a:r>
          </a:p>
          <a:p>
            <a:endParaRPr lang="en-US" sz="1000" b="1" dirty="0"/>
          </a:p>
          <a:p>
            <a:pPr lvl="1">
              <a:buFont typeface="Wingdings" panose="05000000000000000000" pitchFamily="2" charset="2"/>
              <a:buChar char="Ø"/>
            </a:pPr>
            <a:r>
              <a:rPr lang="en-US" b="1" i="1" dirty="0"/>
              <a:t> An incident is unusual event involving company personnel, patient, family/caregiver or property. </a:t>
            </a:r>
          </a:p>
          <a:p>
            <a:pPr lvl="4">
              <a:buFont typeface="Wingdings" panose="05000000000000000000" pitchFamily="2" charset="2"/>
              <a:buChar char="Ø"/>
            </a:pPr>
            <a:r>
              <a:rPr lang="en-US" sz="1600" i="1" dirty="0"/>
              <a:t>The event is considered unusual if the result was unintended, undesirable, and/or unexpected. </a:t>
            </a:r>
          </a:p>
          <a:p>
            <a:pPr marL="749808" lvl="4" indent="0">
              <a:buNone/>
            </a:pPr>
            <a:endParaRPr lang="en-US" sz="1600" i="1" dirty="0"/>
          </a:p>
          <a:p>
            <a:pPr lvl="1">
              <a:buFont typeface="Wingdings" panose="05000000000000000000" pitchFamily="2" charset="2"/>
              <a:buChar char="Ø"/>
            </a:pPr>
            <a:r>
              <a:rPr lang="en-US" i="1" dirty="0"/>
              <a:t> </a:t>
            </a:r>
            <a:r>
              <a:rPr lang="en-US" b="1" i="1" dirty="0"/>
              <a:t>An incident is also any happening that is not consistent with the routine operation of the company or the routine care/service of a patient.</a:t>
            </a:r>
          </a:p>
          <a:p>
            <a:pPr lvl="4">
              <a:buFont typeface="Wingdings" panose="05000000000000000000" pitchFamily="2" charset="2"/>
              <a:buChar char="Ø"/>
            </a:pPr>
            <a:r>
              <a:rPr lang="en-US" sz="1600" i="1" dirty="0"/>
              <a:t>It may involve an actual event or a potential event, if that event was determined to be likely to occur in the considered opinion of the staff member who reports the incident.</a:t>
            </a:r>
          </a:p>
          <a:p>
            <a:endParaRPr lang="en-US" dirty="0"/>
          </a:p>
        </p:txBody>
      </p:sp>
      <p:sp>
        <p:nvSpPr>
          <p:cNvPr id="4" name="TextBox 3"/>
          <p:cNvSpPr txBox="1"/>
          <p:nvPr/>
        </p:nvSpPr>
        <p:spPr>
          <a:xfrm>
            <a:off x="1192251" y="4865578"/>
            <a:ext cx="9689127" cy="1384995"/>
          </a:xfrm>
          <a:prstGeom prst="rect">
            <a:avLst/>
          </a:prstGeom>
          <a:noFill/>
          <a:ln>
            <a:solidFill>
              <a:schemeClr val="tx2"/>
            </a:solidFill>
          </a:ln>
        </p:spPr>
        <p:txBody>
          <a:bodyPr wrap="square" rtlCol="0">
            <a:spAutoFit/>
          </a:bodyPr>
          <a:lstStyle/>
          <a:p>
            <a:r>
              <a:rPr lang="en-US" sz="1400" dirty="0"/>
              <a:t>S</a:t>
            </a:r>
            <a:r>
              <a:rPr lang="en-US" sz="1400" i="1" dirty="0"/>
              <a:t>tate Law under §641.55, F.S.: Internal Risk Management (RM) Program, requires all HMO employees complete RM Program training and comprehend Program objectives, grievance procedures, incident reports, and reporting requirements, including Code15. As a TPA, IHCS joins our health plan partners in these endeavors.</a:t>
            </a:r>
          </a:p>
          <a:p>
            <a:pPr algn="ctr"/>
            <a:r>
              <a:rPr lang="en-US" sz="1400" b="1" i="1" dirty="0"/>
              <a:t>OIR- </a:t>
            </a:r>
            <a:r>
              <a:rPr lang="en-US" sz="1400" i="1" dirty="0"/>
              <a:t>Office of Insurance Regulation</a:t>
            </a:r>
          </a:p>
          <a:p>
            <a:pPr algn="ctr"/>
            <a:r>
              <a:rPr lang="en-US" sz="1400" b="1" i="1" dirty="0"/>
              <a:t>AHCA-</a:t>
            </a:r>
            <a:r>
              <a:rPr lang="en-US" sz="1400" i="1" dirty="0"/>
              <a:t> Agency for Healthcare Administration</a:t>
            </a:r>
          </a:p>
          <a:p>
            <a:pPr algn="ctr"/>
            <a:r>
              <a:rPr lang="en-US" sz="1400" b="1" i="1" dirty="0"/>
              <a:t>AAAHC- </a:t>
            </a:r>
            <a:r>
              <a:rPr lang="en-US" sz="1400" i="1" dirty="0"/>
              <a:t>Accreditation Association for Ambulatory Health Care, Inc</a:t>
            </a:r>
          </a:p>
        </p:txBody>
      </p:sp>
    </p:spTree>
    <p:extLst>
      <p:ext uri="{BB962C8B-B14F-4D97-AF65-F5344CB8AC3E}">
        <p14:creationId xmlns:p14="http://schemas.microsoft.com/office/powerpoint/2010/main" val="771174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47</a:t>
            </a:fld>
            <a:endParaRPr lang="en-US" dirty="0"/>
          </a:p>
        </p:txBody>
      </p:sp>
      <p:sp>
        <p:nvSpPr>
          <p:cNvPr id="3" name="Content Placeholder 2"/>
          <p:cNvSpPr>
            <a:spLocks noGrp="1"/>
          </p:cNvSpPr>
          <p:nvPr>
            <p:ph idx="4294967295"/>
          </p:nvPr>
        </p:nvSpPr>
        <p:spPr>
          <a:xfrm>
            <a:off x="126387" y="1080548"/>
            <a:ext cx="11893978" cy="4352586"/>
          </a:xfrm>
        </p:spPr>
        <p:txBody>
          <a:bodyPr numCol="2">
            <a:normAutofit fontScale="25000" lnSpcReduction="20000"/>
          </a:bodyPr>
          <a:lstStyle/>
          <a:p>
            <a:pPr lvl="1">
              <a:buFont typeface="Wingdings" panose="05000000000000000000" pitchFamily="2" charset="2"/>
              <a:buChar char="Ø"/>
            </a:pPr>
            <a:r>
              <a:rPr lang="en-US" sz="6400" dirty="0"/>
              <a:t> Loss or breakage of any patient owned property or materials;</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Malfunction and/or failure of any equipment or supplies leased or sold by the company;</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Adverse Drug Reaction involving any U.S.P. Medical Oxygen or infusion prepared or delivered by the company;</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Failure to manufacturer, produce, maintain U.S.P. Medical Oxygen or drugs in accordance with law, regulation, and accepted standards of practice;</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Failure to provide product(s) and/or service(s) as authorized;</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Providing medical gases, regulated medical equipment, or drugs without benefit of a physician’s order;</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Any compromise of Building Integrity that threatens personnel or agency operations;</a:t>
            </a:r>
          </a:p>
          <a:p>
            <a:pPr lvl="1">
              <a:buFont typeface="Wingdings" panose="05000000000000000000" pitchFamily="2" charset="2"/>
              <a:buChar char="Ø"/>
            </a:pPr>
            <a:endParaRPr lang="en-US" sz="6400" dirty="0"/>
          </a:p>
          <a:p>
            <a:pPr lvl="1">
              <a:buFont typeface="Wingdings" panose="05000000000000000000" pitchFamily="2" charset="2"/>
              <a:buChar char="Ø"/>
            </a:pPr>
            <a:r>
              <a:rPr lang="en-US" sz="6400" dirty="0"/>
              <a:t> Any event involving a motor vehicle owned or leased by your organization;</a:t>
            </a:r>
          </a:p>
          <a:p>
            <a:pPr lvl="1">
              <a:buFont typeface="Wingdings" panose="05000000000000000000" pitchFamily="2" charset="2"/>
              <a:buChar char="Ø"/>
            </a:pPr>
            <a:endParaRPr lang="en-US" sz="6400" dirty="0"/>
          </a:p>
          <a:p>
            <a:pPr lvl="1">
              <a:buFont typeface="Wingdings" panose="05000000000000000000" pitchFamily="2" charset="2"/>
              <a:buChar char="Ø"/>
            </a:pPr>
            <a:r>
              <a:rPr lang="en-US" sz="6400" dirty="0"/>
              <a:t>Any event that involves the endangerment of a patient, caregiver and/or staff member;</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Any injury to a patient that results from the use or misuse of equipment, supplies or drugs provided by this organization;</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Any injury to a staff member that occurred while that individual was “on duty” for this organization;</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Any untoward outcome that results from the use/misuse of any equipment, supply, or medical gas provided by this company;</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Failure of system(s) designed to preserve and/or protect the confidentiality of patients or staff;</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All patient or employee accidents/injuries regardless of medical follow-up activity;</a:t>
            </a:r>
          </a:p>
          <a:p>
            <a:pPr lvl="1">
              <a:buFont typeface="Wingdings" panose="05000000000000000000" pitchFamily="2" charset="2"/>
              <a:buChar char="Ø"/>
            </a:pPr>
            <a:endParaRPr lang="en-US" sz="6400" i="1" dirty="0"/>
          </a:p>
          <a:p>
            <a:pPr lvl="1">
              <a:buFont typeface="Wingdings" panose="05000000000000000000" pitchFamily="2" charset="2"/>
              <a:buChar char="Ø"/>
            </a:pPr>
            <a:r>
              <a:rPr lang="en-US" sz="6400" dirty="0"/>
              <a:t> Any other event that is perceived to have an actual or potential adverse impact to staff, patients and/or company operations.</a:t>
            </a:r>
            <a:endParaRPr lang="en-US" sz="6400" i="1" dirty="0"/>
          </a:p>
          <a:p>
            <a:pPr lvl="1">
              <a:buFont typeface="Wingdings" panose="05000000000000000000" pitchFamily="2" charset="2"/>
              <a:buChar char="Ø"/>
            </a:pPr>
            <a:endParaRPr lang="en-US" sz="6400" i="1" dirty="0"/>
          </a:p>
          <a:p>
            <a:pPr marL="914400" lvl="1" indent="-457200">
              <a:buFont typeface="Wingdings" panose="05000000000000000000" pitchFamily="2" charset="2"/>
              <a:buChar char="Ø"/>
            </a:pPr>
            <a:endParaRPr lang="en-US" sz="6400" i="1" dirty="0"/>
          </a:p>
          <a:p>
            <a:pPr marL="0" indent="0">
              <a:buNone/>
            </a:pPr>
            <a:endParaRPr lang="en-US" dirty="0"/>
          </a:p>
        </p:txBody>
      </p:sp>
      <p:sp>
        <p:nvSpPr>
          <p:cNvPr id="4" name="TextBox 3"/>
          <p:cNvSpPr txBox="1"/>
          <p:nvPr/>
        </p:nvSpPr>
        <p:spPr>
          <a:xfrm>
            <a:off x="126387" y="264038"/>
            <a:ext cx="9258817" cy="523220"/>
          </a:xfrm>
          <a:prstGeom prst="rect">
            <a:avLst/>
          </a:prstGeom>
          <a:noFill/>
        </p:spPr>
        <p:txBody>
          <a:bodyPr wrap="none" rtlCol="0">
            <a:spAutoFit/>
          </a:bodyPr>
          <a:lstStyle/>
          <a:p>
            <a:r>
              <a:rPr lang="en-US" sz="2800" b="1" dirty="0">
                <a:solidFill>
                  <a:srgbClr val="F15922"/>
                </a:solidFill>
              </a:rPr>
              <a:t>At a minimum, the following events are reportable incidents:</a:t>
            </a:r>
          </a:p>
        </p:txBody>
      </p:sp>
    </p:spTree>
    <p:extLst>
      <p:ext uri="{BB962C8B-B14F-4D97-AF65-F5344CB8AC3E}">
        <p14:creationId xmlns:p14="http://schemas.microsoft.com/office/powerpoint/2010/main" val="3000978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48</a:t>
            </a:fld>
            <a:endParaRPr lang="en-US" dirty="0"/>
          </a:p>
        </p:txBody>
      </p:sp>
      <p:sp>
        <p:nvSpPr>
          <p:cNvPr id="2" name="Title 1"/>
          <p:cNvSpPr>
            <a:spLocks noGrp="1"/>
          </p:cNvSpPr>
          <p:nvPr>
            <p:ph type="title" idx="4294967295"/>
          </p:nvPr>
        </p:nvSpPr>
        <p:spPr>
          <a:xfrm>
            <a:off x="195262" y="115408"/>
            <a:ext cx="8596313" cy="703293"/>
          </a:xfrm>
        </p:spPr>
        <p:txBody>
          <a:bodyPr>
            <a:normAutofit/>
          </a:bodyPr>
          <a:lstStyle/>
          <a:p>
            <a:r>
              <a:rPr lang="en-US" sz="4000" b="1" dirty="0">
                <a:solidFill>
                  <a:srgbClr val="F15922"/>
                </a:solidFill>
                <a:latin typeface="+mn-lt"/>
              </a:rPr>
              <a:t>Prevention Tips for Providers</a:t>
            </a:r>
            <a:endParaRPr lang="en-US" sz="4000" dirty="0">
              <a:solidFill>
                <a:srgbClr val="F15922"/>
              </a:solidFill>
              <a:latin typeface="+mn-lt"/>
            </a:endParaRPr>
          </a:p>
        </p:txBody>
      </p:sp>
      <p:sp>
        <p:nvSpPr>
          <p:cNvPr id="3" name="Content Placeholder 2"/>
          <p:cNvSpPr>
            <a:spLocks noGrp="1"/>
          </p:cNvSpPr>
          <p:nvPr>
            <p:ph idx="4294967295"/>
          </p:nvPr>
        </p:nvSpPr>
        <p:spPr>
          <a:xfrm>
            <a:off x="195261" y="887243"/>
            <a:ext cx="11771837" cy="5864225"/>
          </a:xfrm>
        </p:spPr>
        <p:txBody>
          <a:bodyPr>
            <a:normAutofit/>
          </a:bodyPr>
          <a:lstStyle/>
          <a:p>
            <a:pPr lvl="0">
              <a:buFont typeface="Wingdings" panose="05000000000000000000" pitchFamily="2" charset="2"/>
              <a:buChar char="Ø"/>
            </a:pPr>
            <a:r>
              <a:rPr lang="en-US" sz="2000" dirty="0"/>
              <a:t> Do not attempt any procedure without adequately training.</a:t>
            </a:r>
          </a:p>
          <a:p>
            <a:pPr lvl="0">
              <a:buFont typeface="Wingdings" panose="05000000000000000000" pitchFamily="2" charset="2"/>
              <a:buChar char="Ø"/>
            </a:pPr>
            <a:r>
              <a:rPr lang="en-US" sz="2000" dirty="0"/>
              <a:t> Maintain a strong, positive rapport with patients.</a:t>
            </a:r>
          </a:p>
          <a:p>
            <a:pPr lvl="0">
              <a:buFont typeface="Wingdings" panose="05000000000000000000" pitchFamily="2" charset="2"/>
              <a:buChar char="Ø"/>
            </a:pPr>
            <a:r>
              <a:rPr lang="en-US" sz="2000" dirty="0"/>
              <a:t> Make sure all information accurate/recorded (initialed), tracked, and communicated to patient with documentation.</a:t>
            </a:r>
          </a:p>
          <a:p>
            <a:pPr lvl="0">
              <a:buFont typeface="Wingdings" panose="05000000000000000000" pitchFamily="2" charset="2"/>
              <a:buChar char="Ø"/>
            </a:pPr>
            <a:r>
              <a:rPr lang="en-US" sz="2000" dirty="0"/>
              <a:t> Document how patient was made aware of positive results of tests. </a:t>
            </a:r>
          </a:p>
          <a:p>
            <a:pPr lvl="0">
              <a:buFont typeface="Wingdings" panose="05000000000000000000" pitchFamily="2" charset="2"/>
              <a:buChar char="Ø"/>
            </a:pPr>
            <a:r>
              <a:rPr lang="en-US" sz="2000" dirty="0"/>
              <a:t> Don’t file any test result that the physician has not seen and initialed.</a:t>
            </a:r>
          </a:p>
          <a:p>
            <a:pPr lvl="0">
              <a:buFont typeface="Wingdings" panose="05000000000000000000" pitchFamily="2" charset="2"/>
              <a:buChar char="Ø"/>
            </a:pPr>
            <a:r>
              <a:rPr lang="en-US" sz="2000" dirty="0"/>
              <a:t> Track tests ordered, receipt of results, and communication to patients.</a:t>
            </a:r>
          </a:p>
          <a:p>
            <a:pPr lvl="0">
              <a:buFont typeface="Wingdings" panose="05000000000000000000" pitchFamily="2" charset="2"/>
              <a:buChar char="Ø"/>
            </a:pPr>
            <a:r>
              <a:rPr lang="en-US" sz="2000" dirty="0"/>
              <a:t> Medical Record contents and the order of documents should be consistent.</a:t>
            </a:r>
          </a:p>
          <a:p>
            <a:pPr lvl="0">
              <a:buFont typeface="Wingdings" panose="05000000000000000000" pitchFamily="2" charset="2"/>
              <a:buChar char="Ø"/>
            </a:pPr>
            <a:r>
              <a:rPr lang="en-US" sz="2000" dirty="0"/>
              <a:t> Clinical records should be concise.</a:t>
            </a:r>
          </a:p>
          <a:p>
            <a:pPr lvl="0">
              <a:buFont typeface="Wingdings" panose="05000000000000000000" pitchFamily="2" charset="2"/>
              <a:buChar char="Ø"/>
            </a:pPr>
            <a:r>
              <a:rPr lang="en-US" sz="2000" dirty="0"/>
              <a:t> Continuity of Care. </a:t>
            </a:r>
          </a:p>
          <a:p>
            <a:pPr lvl="0">
              <a:buFont typeface="Wingdings" panose="05000000000000000000" pitchFamily="2" charset="2"/>
              <a:buChar char="Ø"/>
            </a:pPr>
            <a:r>
              <a:rPr lang="en-US" sz="2000" dirty="0"/>
              <a:t> Caregivers are </a:t>
            </a:r>
            <a:r>
              <a:rPr lang="en-US" sz="2000" b="1" u="sng" dirty="0"/>
              <a:t>not</a:t>
            </a:r>
            <a:r>
              <a:rPr lang="en-US" sz="2000" b="1" dirty="0"/>
              <a:t> </a:t>
            </a:r>
            <a:r>
              <a:rPr lang="en-US" sz="2000" dirty="0"/>
              <a:t>permitted to “</a:t>
            </a:r>
            <a:r>
              <a:rPr lang="en-US" sz="2000" i="1" dirty="0"/>
              <a:t>transport</a:t>
            </a:r>
            <a:r>
              <a:rPr lang="en-US" sz="2000" dirty="0"/>
              <a:t>” patients in their own vehicle nor may they drive the patient or family member’s vehicle to either emergent or non-emergent appointments (Walgreens, MD appt., etc.). In an emergency, 911 should be called. </a:t>
            </a:r>
          </a:p>
          <a:p>
            <a:endParaRPr lang="en-US" dirty="0"/>
          </a:p>
        </p:txBody>
      </p:sp>
    </p:spTree>
    <p:extLst>
      <p:ext uri="{BB962C8B-B14F-4D97-AF65-F5344CB8AC3E}">
        <p14:creationId xmlns:p14="http://schemas.microsoft.com/office/powerpoint/2010/main" val="476095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899604" y="2610034"/>
            <a:ext cx="10058400" cy="1483496"/>
          </a:xfrm>
        </p:spPr>
        <p:txBody>
          <a:bodyPr>
            <a:noAutofit/>
          </a:bodyPr>
          <a:lstStyle/>
          <a:p>
            <a:pPr algn="ctr"/>
            <a:r>
              <a:rPr lang="en-US" sz="6000" b="1" dirty="0">
                <a:solidFill>
                  <a:srgbClr val="F15922"/>
                </a:solidFill>
                <a:latin typeface="+mn-lt"/>
              </a:rPr>
              <a:t>OFFSHORING </a:t>
            </a:r>
            <a:br>
              <a:rPr lang="en-US" sz="6000" b="1" dirty="0">
                <a:solidFill>
                  <a:srgbClr val="F15922"/>
                </a:solidFill>
                <a:latin typeface="+mn-lt"/>
              </a:rPr>
            </a:br>
            <a:r>
              <a:rPr lang="en-US" sz="6000" b="1" dirty="0">
                <a:solidFill>
                  <a:srgbClr val="F15922"/>
                </a:solidFill>
                <a:latin typeface="+mn-lt"/>
              </a:rPr>
              <a:t>&amp; </a:t>
            </a:r>
            <a:br>
              <a:rPr lang="en-US" sz="6000" b="1" dirty="0">
                <a:solidFill>
                  <a:srgbClr val="F15922"/>
                </a:solidFill>
                <a:latin typeface="+mn-lt"/>
              </a:rPr>
            </a:br>
            <a:r>
              <a:rPr lang="en-US" sz="6000" b="1" dirty="0">
                <a:solidFill>
                  <a:srgbClr val="F15922"/>
                </a:solidFill>
                <a:latin typeface="+mn-lt"/>
              </a:rPr>
              <a:t>SUB-DELEGATION</a:t>
            </a:r>
          </a:p>
        </p:txBody>
      </p:sp>
      <p:sp>
        <p:nvSpPr>
          <p:cNvPr id="2" name="Slide Number Placeholder 1"/>
          <p:cNvSpPr>
            <a:spLocks noGrp="1"/>
          </p:cNvSpPr>
          <p:nvPr>
            <p:ph type="sldNum" sz="quarter" idx="12"/>
          </p:nvPr>
        </p:nvSpPr>
        <p:spPr/>
        <p:txBody>
          <a:bodyPr/>
          <a:lstStyle/>
          <a:p>
            <a:fld id="{E9873254-8D97-4827-9B58-BF19F03D0B4B}" type="slidenum">
              <a:rPr lang="en-US" smtClean="0"/>
              <a:t>49</a:t>
            </a:fld>
            <a:endParaRPr lang="en-US" dirty="0"/>
          </a:p>
        </p:txBody>
      </p:sp>
    </p:spTree>
    <p:extLst>
      <p:ext uri="{BB962C8B-B14F-4D97-AF65-F5344CB8AC3E}">
        <p14:creationId xmlns:p14="http://schemas.microsoft.com/office/powerpoint/2010/main" val="280215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322894"/>
            <a:ext cx="10058400" cy="1450757"/>
          </a:xfrm>
        </p:spPr>
        <p:txBody>
          <a:bodyPr>
            <a:normAutofit/>
          </a:bodyPr>
          <a:lstStyle/>
          <a:p>
            <a:pPr algn="ctr"/>
            <a:r>
              <a:rPr lang="en-US" b="1" dirty="0">
                <a:solidFill>
                  <a:srgbClr val="00ACDC"/>
                </a:solidFill>
                <a:latin typeface="+mn-lt"/>
              </a:rPr>
              <a:t>PROVIDER SATISFACTION &amp; </a:t>
            </a:r>
            <a:br>
              <a:rPr lang="en-US" b="1" dirty="0">
                <a:solidFill>
                  <a:srgbClr val="00ACDC"/>
                </a:solidFill>
                <a:latin typeface="+mn-lt"/>
              </a:rPr>
            </a:br>
            <a:r>
              <a:rPr lang="en-US" b="1" dirty="0">
                <a:solidFill>
                  <a:srgbClr val="00ACDC"/>
                </a:solidFill>
                <a:latin typeface="+mn-lt"/>
              </a:rPr>
              <a:t>VENDOR SCORE CARDS</a:t>
            </a:r>
          </a:p>
        </p:txBody>
      </p:sp>
      <p:sp>
        <p:nvSpPr>
          <p:cNvPr id="8" name="Content Placeholder 7"/>
          <p:cNvSpPr>
            <a:spLocks noGrp="1"/>
          </p:cNvSpPr>
          <p:nvPr>
            <p:ph sz="half" idx="2"/>
          </p:nvPr>
        </p:nvSpPr>
        <p:spPr/>
        <p:txBody>
          <a:bodyPr>
            <a:normAutofit/>
          </a:bodyPr>
          <a:lstStyle/>
          <a:p>
            <a:r>
              <a:rPr lang="en-US" dirty="0"/>
              <a:t>Satisfaction Surveys will be sent electronically to all IHCS Providers quarterly via SurveyMonkey.</a:t>
            </a:r>
          </a:p>
          <a:p>
            <a:r>
              <a:rPr lang="en-US" dirty="0"/>
              <a:t>It is important that our downstream providers share their experience and overall satisfaction with IHCS with us.  </a:t>
            </a:r>
          </a:p>
          <a:p>
            <a:endParaRPr lang="en-US" dirty="0"/>
          </a:p>
          <a:p>
            <a:endParaRPr lang="en-US" dirty="0"/>
          </a:p>
          <a:p>
            <a:endParaRPr lang="en-US" b="1" dirty="0"/>
          </a:p>
        </p:txBody>
      </p:sp>
      <p:sp>
        <p:nvSpPr>
          <p:cNvPr id="10" name="Content Placeholder 9"/>
          <p:cNvSpPr>
            <a:spLocks noGrp="1"/>
          </p:cNvSpPr>
          <p:nvPr>
            <p:ph sz="quarter" idx="4"/>
          </p:nvPr>
        </p:nvSpPr>
        <p:spPr/>
        <p:txBody>
          <a:bodyPr>
            <a:normAutofit/>
          </a:bodyPr>
          <a:lstStyle/>
          <a:p>
            <a:r>
              <a:rPr lang="en-US" dirty="0"/>
              <a:t>IHCS randomly selects 10 downstream providers each month to “score” on their overall performance. </a:t>
            </a:r>
          </a:p>
          <a:p>
            <a:endParaRPr lang="en-US" sz="500" dirty="0"/>
          </a:p>
          <a:p>
            <a:pPr lvl="2">
              <a:buFont typeface="Wingdings" panose="05000000000000000000" pitchFamily="2" charset="2"/>
              <a:buChar char="Ø"/>
            </a:pPr>
            <a:r>
              <a:rPr lang="en-US" sz="1600" b="1" dirty="0"/>
              <a:t>Acceptance of Referrals/TAT’s/UM Compliance</a:t>
            </a:r>
            <a:endParaRPr lang="en-US" sz="1600" dirty="0"/>
          </a:p>
          <a:p>
            <a:pPr lvl="2">
              <a:lnSpc>
                <a:spcPct val="110000"/>
              </a:lnSpc>
              <a:buFont typeface="Wingdings" panose="05000000000000000000" pitchFamily="2" charset="2"/>
              <a:buChar char="Ø"/>
            </a:pPr>
            <a:r>
              <a:rPr lang="en-US" sz="1600" b="1" dirty="0"/>
              <a:t>Demonstrated Clinical Proficiency</a:t>
            </a:r>
            <a:endParaRPr lang="en-US" sz="1600" dirty="0"/>
          </a:p>
          <a:p>
            <a:pPr lvl="2">
              <a:lnSpc>
                <a:spcPct val="110000"/>
              </a:lnSpc>
              <a:buFont typeface="Wingdings" panose="05000000000000000000" pitchFamily="2" charset="2"/>
              <a:buChar char="Ø"/>
            </a:pPr>
            <a:r>
              <a:rPr lang="en-US" sz="1600" b="1" dirty="0"/>
              <a:t>MedTrac Documentation  (NOMNC’s)</a:t>
            </a:r>
            <a:endParaRPr lang="en-US" sz="1600" dirty="0"/>
          </a:p>
          <a:p>
            <a:pPr lvl="2">
              <a:lnSpc>
                <a:spcPct val="110000"/>
              </a:lnSpc>
              <a:buFont typeface="Wingdings" panose="05000000000000000000" pitchFamily="2" charset="2"/>
              <a:buChar char="Ø"/>
            </a:pPr>
            <a:r>
              <a:rPr lang="en-US" sz="1600" b="1" dirty="0"/>
              <a:t>Patient Satisfaction/Member Complaints</a:t>
            </a:r>
            <a:endParaRPr lang="en-US" sz="1600" dirty="0"/>
          </a:p>
          <a:p>
            <a:pPr lvl="2">
              <a:lnSpc>
                <a:spcPct val="110000"/>
              </a:lnSpc>
              <a:buFont typeface="Wingdings" panose="05000000000000000000" pitchFamily="2" charset="2"/>
              <a:buChar char="Ø"/>
            </a:pPr>
            <a:r>
              <a:rPr lang="en-US" sz="1600" b="1" dirty="0"/>
              <a:t>Credentialing Profile/Compliance Practices   </a:t>
            </a:r>
            <a:endParaRPr lang="en-US" sz="1600" dirty="0"/>
          </a:p>
          <a:p>
            <a:pPr lvl="2">
              <a:lnSpc>
                <a:spcPct val="110000"/>
              </a:lnSpc>
              <a:buFont typeface="Wingdings" panose="05000000000000000000" pitchFamily="2" charset="2"/>
              <a:buChar char="Ø"/>
            </a:pPr>
            <a:r>
              <a:rPr lang="en-US" sz="1600" b="1" dirty="0"/>
              <a:t>Claims Accuracy</a:t>
            </a:r>
            <a:endParaRPr lang="en-US" sz="1600" dirty="0"/>
          </a:p>
          <a:p>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9220" name="Picture 4" descr="How To Conduct Engagement Survey - Survey Illustration Png Clipart (1600x800), Png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7397" y="4212711"/>
            <a:ext cx="1582325" cy="20804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idx="1"/>
          </p:nvPr>
        </p:nvSpPr>
        <p:spPr>
          <a:xfrm>
            <a:off x="1097280" y="1846052"/>
            <a:ext cx="4937760" cy="736282"/>
          </a:xfrm>
        </p:spPr>
        <p:txBody>
          <a:bodyPr>
            <a:normAutofit/>
          </a:bodyPr>
          <a:lstStyle/>
          <a:p>
            <a:pPr algn="ctr"/>
            <a:r>
              <a:rPr lang="en-US" sz="2400" b="1" dirty="0">
                <a:solidFill>
                  <a:srgbClr val="E76618"/>
                </a:solidFill>
              </a:rPr>
              <a:t>Provider satisfaction surveys</a:t>
            </a:r>
          </a:p>
        </p:txBody>
      </p:sp>
      <p:sp>
        <p:nvSpPr>
          <p:cNvPr id="14" name="Text Placeholder 13"/>
          <p:cNvSpPr>
            <a:spLocks noGrp="1"/>
          </p:cNvSpPr>
          <p:nvPr>
            <p:ph type="body" sz="quarter" idx="3"/>
          </p:nvPr>
        </p:nvSpPr>
        <p:spPr/>
        <p:txBody>
          <a:bodyPr>
            <a:normAutofit/>
          </a:bodyPr>
          <a:lstStyle/>
          <a:p>
            <a:pPr algn="ctr"/>
            <a:r>
              <a:rPr lang="en-US" sz="2400" b="1" dirty="0">
                <a:solidFill>
                  <a:srgbClr val="E76618"/>
                </a:solidFill>
              </a:rPr>
              <a:t>Vendor score cards</a:t>
            </a:r>
          </a:p>
        </p:txBody>
      </p:sp>
    </p:spTree>
    <p:extLst>
      <p:ext uri="{BB962C8B-B14F-4D97-AF65-F5344CB8AC3E}">
        <p14:creationId xmlns:p14="http://schemas.microsoft.com/office/powerpoint/2010/main" val="2951085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50</a:t>
            </a:fld>
            <a:endParaRPr lang="en-US" dirty="0"/>
          </a:p>
        </p:txBody>
      </p:sp>
      <p:sp>
        <p:nvSpPr>
          <p:cNvPr id="3" name="Rectangle 2"/>
          <p:cNvSpPr/>
          <p:nvPr/>
        </p:nvSpPr>
        <p:spPr>
          <a:xfrm>
            <a:off x="316871" y="615987"/>
            <a:ext cx="11615596" cy="4766946"/>
          </a:xfrm>
          <a:prstGeom prst="rect">
            <a:avLst/>
          </a:prstGeom>
        </p:spPr>
        <p:txBody>
          <a:bodyPr wrap="square">
            <a:spAutoFit/>
          </a:bodyPr>
          <a:lstStyle/>
          <a:p>
            <a:pPr>
              <a:lnSpc>
                <a:spcPct val="115000"/>
              </a:lnSpc>
            </a:pPr>
            <a:r>
              <a:rPr lang="en-US" sz="4000" b="1" dirty="0">
                <a:solidFill>
                  <a:srgbClr val="E76618"/>
                </a:solidFill>
                <a:ea typeface="Calibri" panose="020F0502020204030204" pitchFamily="34" charset="0"/>
                <a:cs typeface="Times New Roman" panose="02020603050405020304" pitchFamily="18" charset="0"/>
              </a:rPr>
              <a:t>THE IHCS POSITION</a:t>
            </a:r>
          </a:p>
          <a:p>
            <a:pPr>
              <a:lnSpc>
                <a:spcPct val="107000"/>
              </a:lnSpc>
              <a:spcAft>
                <a:spcPts val="800"/>
              </a:spcAft>
            </a:pPr>
            <a:endParaRPr lang="en-US" dirty="0">
              <a:ea typeface="Calibri" panose="020F0502020204030204" pitchFamily="34" charset="0"/>
              <a:cs typeface="Times New Roman" panose="02020603050405020304" pitchFamily="18" charset="0"/>
            </a:endParaRPr>
          </a:p>
          <a:p>
            <a:pPr>
              <a:lnSpc>
                <a:spcPct val="107000"/>
              </a:lnSpc>
              <a:spcAft>
                <a:spcPts val="800"/>
              </a:spcAft>
            </a:pPr>
            <a:r>
              <a:rPr lang="en-US" dirty="0">
                <a:ea typeface="Calibri" panose="020F0502020204030204" pitchFamily="34" charset="0"/>
                <a:cs typeface="Times New Roman" panose="02020603050405020304" pitchFamily="18" charset="0"/>
              </a:rPr>
              <a:t>Because of contractual obligations to our health plan, IHCS </a:t>
            </a:r>
            <a:r>
              <a:rPr lang="en-US" i="1" dirty="0">
                <a:ea typeface="Calibri" panose="020F0502020204030204" pitchFamily="34" charset="0"/>
                <a:cs typeface="Times New Roman" panose="02020603050405020304" pitchFamily="18" charset="0"/>
              </a:rPr>
              <a:t>and</a:t>
            </a:r>
            <a:r>
              <a:rPr lang="en-US" dirty="0">
                <a:ea typeface="Calibri" panose="020F0502020204030204" pitchFamily="34" charset="0"/>
                <a:cs typeface="Times New Roman" panose="02020603050405020304" pitchFamily="18" charset="0"/>
              </a:rPr>
              <a:t> its Network of downstream providers must have programs that reflect compliance with state, federal, health plan and Medicare Chapter 21 guidelines.  IHCS uses multiple effective ways of communicating information throughout our Network to remind our agency partners of their many compliance obligations.    </a:t>
            </a:r>
          </a:p>
          <a:p>
            <a:pPr>
              <a:lnSpc>
                <a:spcPct val="107000"/>
              </a:lnSpc>
              <a:spcAft>
                <a:spcPts val="800"/>
              </a:spcAft>
            </a:pPr>
            <a:r>
              <a:rPr lang="en-US" dirty="0">
                <a:ea typeface="Calibri" panose="020F0502020204030204" pitchFamily="34" charset="0"/>
                <a:cs typeface="Times New Roman" panose="02020603050405020304" pitchFamily="18" charset="0"/>
              </a:rPr>
              <a:t>These updates are designed to make sure </a:t>
            </a:r>
            <a:r>
              <a:rPr lang="en-US" i="1" dirty="0">
                <a:ea typeface="Calibri" panose="020F0502020204030204" pitchFamily="34" charset="0"/>
                <a:cs typeface="Times New Roman" panose="02020603050405020304" pitchFamily="18" charset="0"/>
              </a:rPr>
              <a:t>you </a:t>
            </a:r>
            <a:r>
              <a:rPr lang="en-US" dirty="0">
                <a:ea typeface="Calibri" panose="020F0502020204030204" pitchFamily="34" charset="0"/>
                <a:cs typeface="Times New Roman" panose="02020603050405020304" pitchFamily="18" charset="0"/>
              </a:rPr>
              <a:t>know the system in place to receive, record, respond to and track compliance questions or reports of suspected or detected non-compliance in the areas of real or potential FWA , Complaints to Medicare, Incident Reporting, HIPAA Breeches, etc.  </a:t>
            </a:r>
          </a:p>
          <a:p>
            <a:pPr>
              <a:lnSpc>
                <a:spcPct val="107000"/>
              </a:lnSpc>
              <a:spcAft>
                <a:spcPts val="800"/>
              </a:spcAft>
            </a:pPr>
            <a:r>
              <a:rPr lang="en-US" dirty="0">
                <a:ea typeface="Calibri" panose="020F0502020204030204" pitchFamily="34" charset="0"/>
                <a:cs typeface="Times New Roman" panose="02020603050405020304" pitchFamily="18" charset="0"/>
              </a:rPr>
              <a:t>It also is intended for you to be aware that IHCS enforces a no-tolerance policy for retaliation or retribution against any individual who in good faith reports suspected non-compliance.   </a:t>
            </a:r>
          </a:p>
          <a:p>
            <a:pPr>
              <a:lnSpc>
                <a:spcPct val="107000"/>
              </a:lnSpc>
              <a:spcAft>
                <a:spcPts val="800"/>
              </a:spcAft>
            </a:pPr>
            <a:r>
              <a:rPr lang="en-US" dirty="0">
                <a:ea typeface="Calibri" panose="020F0502020204030204" pitchFamily="34" charset="0"/>
                <a:cs typeface="Times New Roman" panose="02020603050405020304" pitchFamily="18" charset="0"/>
              </a:rPr>
              <a:t>Providers are hereby reminded that they are protected from retaliation for False Claims Act complaints, as well as any other anti-retaliation protections.  </a:t>
            </a:r>
          </a:p>
        </p:txBody>
      </p:sp>
      <p:graphicFrame>
        <p:nvGraphicFramePr>
          <p:cNvPr id="4" name="Object 3"/>
          <p:cNvGraphicFramePr>
            <a:graphicFrameLocks noChangeAspect="1"/>
          </p:cNvGraphicFramePr>
          <p:nvPr>
            <p:extLst>
              <p:ext uri="{D42A27DB-BD31-4B8C-83A1-F6EECF244321}">
                <p14:modId xmlns:p14="http://schemas.microsoft.com/office/powerpoint/2010/main" val="3950270572"/>
              </p:ext>
            </p:extLst>
          </p:nvPr>
        </p:nvGraphicFramePr>
        <p:xfrm>
          <a:off x="4311743" y="5382933"/>
          <a:ext cx="906463" cy="787400"/>
        </p:xfrm>
        <a:graphic>
          <a:graphicData uri="http://schemas.openxmlformats.org/presentationml/2006/ole">
            <mc:AlternateContent xmlns:mc="http://schemas.openxmlformats.org/markup-compatibility/2006">
              <mc:Choice xmlns:v="urn:schemas-microsoft-com:vml" Requires="v">
                <p:oleObj name="Acrobat Document" showAsIcon="1" r:id="rId2" imgW="906480" imgH="787320" progId="Acrobat.Document.DC">
                  <p:embed/>
                </p:oleObj>
              </mc:Choice>
              <mc:Fallback>
                <p:oleObj name="Acrobat Document" showAsIcon="1" r:id="rId2" imgW="906480" imgH="787320" progId="Acrobat.Document.DC">
                  <p:embed/>
                  <p:pic>
                    <p:nvPicPr>
                      <p:cNvPr id="3" name="Object 2"/>
                      <p:cNvPicPr/>
                      <p:nvPr/>
                    </p:nvPicPr>
                    <p:blipFill>
                      <a:blip r:embed="rId3"/>
                      <a:stretch>
                        <a:fillRect/>
                      </a:stretch>
                    </p:blipFill>
                    <p:spPr>
                      <a:xfrm>
                        <a:off x="4311743" y="5382933"/>
                        <a:ext cx="906463" cy="787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89447985"/>
              </p:ext>
            </p:extLst>
          </p:nvPr>
        </p:nvGraphicFramePr>
        <p:xfrm>
          <a:off x="5381168" y="5382933"/>
          <a:ext cx="906463" cy="787400"/>
        </p:xfrm>
        <a:graphic>
          <a:graphicData uri="http://schemas.openxmlformats.org/presentationml/2006/ole">
            <mc:AlternateContent xmlns:mc="http://schemas.openxmlformats.org/markup-compatibility/2006">
              <mc:Choice xmlns:v="urn:schemas-microsoft-com:vml" Requires="v">
                <p:oleObj name="Acrobat Document" showAsIcon="1" r:id="rId4" imgW="906480" imgH="787320" progId="Acrobat.Document.DC">
                  <p:embed/>
                </p:oleObj>
              </mc:Choice>
              <mc:Fallback>
                <p:oleObj name="Acrobat Document" showAsIcon="1" r:id="rId4" imgW="906480" imgH="787320" progId="Acrobat.Document.DC">
                  <p:embed/>
                  <p:pic>
                    <p:nvPicPr>
                      <p:cNvPr id="0" name=""/>
                      <p:cNvPicPr/>
                      <p:nvPr/>
                    </p:nvPicPr>
                    <p:blipFill>
                      <a:blip r:embed="rId5"/>
                      <a:stretch>
                        <a:fillRect/>
                      </a:stretch>
                    </p:blipFill>
                    <p:spPr>
                      <a:xfrm>
                        <a:off x="5381168" y="5382933"/>
                        <a:ext cx="906463" cy="787400"/>
                      </a:xfrm>
                      <a:prstGeom prst="rect">
                        <a:avLst/>
                      </a:prstGeom>
                    </p:spPr>
                  </p:pic>
                </p:oleObj>
              </mc:Fallback>
            </mc:AlternateContent>
          </a:graphicData>
        </a:graphic>
      </p:graphicFrame>
    </p:spTree>
    <p:extLst>
      <p:ext uri="{BB962C8B-B14F-4D97-AF65-F5344CB8AC3E}">
        <p14:creationId xmlns:p14="http://schemas.microsoft.com/office/powerpoint/2010/main" val="1336218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51</a:t>
            </a:fld>
            <a:endParaRPr lang="en-US" dirty="0"/>
          </a:p>
        </p:txBody>
      </p:sp>
      <p:sp>
        <p:nvSpPr>
          <p:cNvPr id="3" name="Rectangle 2"/>
          <p:cNvSpPr/>
          <p:nvPr/>
        </p:nvSpPr>
        <p:spPr>
          <a:xfrm>
            <a:off x="232371" y="278749"/>
            <a:ext cx="11672935" cy="2101088"/>
          </a:xfrm>
          <a:prstGeom prst="rect">
            <a:avLst/>
          </a:prstGeom>
        </p:spPr>
        <p:txBody>
          <a:bodyPr wrap="square">
            <a:spAutoFit/>
          </a:bodyPr>
          <a:lstStyle/>
          <a:p>
            <a:pPr>
              <a:lnSpc>
                <a:spcPct val="107000"/>
              </a:lnSpc>
            </a:pPr>
            <a:r>
              <a:rPr lang="en-US" sz="2000" b="1" dirty="0">
                <a:solidFill>
                  <a:srgbClr val="E76618"/>
                </a:solidFill>
                <a:ea typeface="Calibri" panose="020F0502020204030204" pitchFamily="34" charset="0"/>
                <a:cs typeface="Times New Roman" panose="02020603050405020304" pitchFamily="18" charset="0"/>
              </a:rPr>
              <a:t>What is Offshoring?</a:t>
            </a:r>
          </a:p>
          <a:p>
            <a:pPr>
              <a:lnSpc>
                <a:spcPct val="107000"/>
              </a:lnSpc>
            </a:pPr>
            <a:endParaRPr lang="en-US" sz="1200" dirty="0">
              <a:ea typeface="Calibri" panose="020F0502020204030204" pitchFamily="34" charset="0"/>
              <a:cs typeface="Times New Roman" panose="02020603050405020304" pitchFamily="18" charset="0"/>
            </a:endParaRPr>
          </a:p>
          <a:p>
            <a:pPr>
              <a:lnSpc>
                <a:spcPct val="107000"/>
              </a:lnSpc>
            </a:pPr>
            <a:r>
              <a:rPr lang="en-US" dirty="0">
                <a:solidFill>
                  <a:srgbClr val="000000"/>
                </a:solidFill>
                <a:ea typeface="Calibri" panose="020F0502020204030204" pitchFamily="34" charset="0"/>
                <a:cs typeface="Times New Roman" panose="02020603050405020304" pitchFamily="18" charset="0"/>
              </a:rPr>
              <a:t>Business Owners like YOU and IHCS are the “First line of Defense” in the offshoring process and are required to understand the steps and expectations for offshore operations. Engaging in offshoring activities can pose a significant compliance risk to IHCS business.</a:t>
            </a:r>
            <a:r>
              <a:rPr lang="en-US" dirty="0">
                <a:solidFill>
                  <a:srgbClr val="111111"/>
                </a:solidFill>
                <a:ea typeface="Calibri" panose="020F0502020204030204" pitchFamily="34" charset="0"/>
                <a:cs typeface="Times New Roman" panose="02020603050405020304" pitchFamily="18" charset="0"/>
              </a:rPr>
              <a:t> In </a:t>
            </a:r>
            <a:r>
              <a:rPr lang="en-US" b="1" dirty="0">
                <a:solidFill>
                  <a:srgbClr val="111111"/>
                </a:solidFill>
                <a:ea typeface="Calibri" panose="020F0502020204030204" pitchFamily="34" charset="0"/>
                <a:cs typeface="Times New Roman" panose="02020603050405020304" pitchFamily="18" charset="0"/>
              </a:rPr>
              <a:t>offshore</a:t>
            </a:r>
            <a:r>
              <a:rPr lang="en-US" dirty="0">
                <a:solidFill>
                  <a:srgbClr val="111111"/>
                </a:solidFill>
                <a:ea typeface="Calibri" panose="020F0502020204030204" pitchFamily="34" charset="0"/>
                <a:cs typeface="Times New Roman" panose="02020603050405020304" pitchFamily="18" charset="0"/>
              </a:rPr>
              <a:t> arrangements, a health care organization’s electronic information, which may include confidential business information as well as protected health information (PHI) or other personal information, is either maintained </a:t>
            </a:r>
            <a:r>
              <a:rPr lang="en-US" i="1" dirty="0">
                <a:solidFill>
                  <a:srgbClr val="111111"/>
                </a:solidFill>
                <a:ea typeface="Calibri" panose="020F0502020204030204" pitchFamily="34" charset="0"/>
                <a:cs typeface="Times New Roman" panose="02020603050405020304" pitchFamily="18" charset="0"/>
              </a:rPr>
              <a:t>outside the United State</a:t>
            </a:r>
            <a:r>
              <a:rPr lang="en-US" dirty="0">
                <a:solidFill>
                  <a:srgbClr val="111111"/>
                </a:solidFill>
                <a:ea typeface="Calibri" panose="020F0502020204030204" pitchFamily="34" charset="0"/>
                <a:cs typeface="Times New Roman" panose="02020603050405020304" pitchFamily="18" charset="0"/>
              </a:rPr>
              <a:t>s or made accessible to persons located outside the United States.</a:t>
            </a:r>
            <a:endParaRPr lang="en-US" dirty="0">
              <a:ea typeface="Calibri" panose="020F0502020204030204" pitchFamily="34" charset="0"/>
              <a:cs typeface="Times New Roman" panose="02020603050405020304" pitchFamily="18" charset="0"/>
            </a:endParaRPr>
          </a:p>
        </p:txBody>
      </p:sp>
      <p:sp>
        <p:nvSpPr>
          <p:cNvPr id="4" name="Rectangle 3"/>
          <p:cNvSpPr/>
          <p:nvPr/>
        </p:nvSpPr>
        <p:spPr>
          <a:xfrm>
            <a:off x="232371" y="2667054"/>
            <a:ext cx="11672935" cy="3681649"/>
          </a:xfrm>
          <a:prstGeom prst="rect">
            <a:avLst/>
          </a:prstGeom>
        </p:spPr>
        <p:txBody>
          <a:bodyPr wrap="square">
            <a:spAutoFit/>
          </a:bodyPr>
          <a:lstStyle/>
          <a:p>
            <a:pPr>
              <a:lnSpc>
                <a:spcPct val="107000"/>
              </a:lnSpc>
            </a:pPr>
            <a:r>
              <a:rPr lang="en-US" sz="2000" b="1" dirty="0">
                <a:solidFill>
                  <a:srgbClr val="E76618"/>
                </a:solidFill>
                <a:ea typeface="Calibri" panose="020F0502020204030204" pitchFamily="34" charset="0"/>
                <a:cs typeface="Times New Roman" panose="02020603050405020304" pitchFamily="18" charset="0"/>
              </a:rPr>
              <a:t>What is Sub-Delegation?</a:t>
            </a:r>
          </a:p>
          <a:p>
            <a:pPr>
              <a:lnSpc>
                <a:spcPct val="107000"/>
              </a:lnSpc>
            </a:pPr>
            <a:endParaRPr lang="en-US" sz="1200" dirty="0">
              <a:ea typeface="Calibri" panose="020F0502020204030204" pitchFamily="34" charset="0"/>
              <a:cs typeface="Times New Roman" panose="02020603050405020304" pitchFamily="18" charset="0"/>
            </a:endParaRPr>
          </a:p>
          <a:p>
            <a:pPr>
              <a:lnSpc>
                <a:spcPct val="107000"/>
              </a:lnSpc>
            </a:pPr>
            <a:r>
              <a:rPr lang="en-US" dirty="0">
                <a:ea typeface="Calibri" panose="020F0502020204030204" pitchFamily="34" charset="0"/>
                <a:cs typeface="Times New Roman" panose="02020603050405020304" pitchFamily="18" charset="0"/>
              </a:rPr>
              <a:t>Any engagement by a network Vendor of a third party subcontractor (a “Sub-Delegate”) to perform any delegated services outlined in their Provider Agreement with IHCS shall be deemed a</a:t>
            </a:r>
            <a:r>
              <a:rPr lang="en-US" b="1" dirty="0">
                <a:ea typeface="Calibri" panose="020F0502020204030204" pitchFamily="34" charset="0"/>
                <a:cs typeface="Times New Roman" panose="02020603050405020304" pitchFamily="18" charset="0"/>
              </a:rPr>
              <a:t> sub-delegation</a:t>
            </a:r>
            <a:r>
              <a:rPr lang="en-US" dirty="0">
                <a:ea typeface="Calibri" panose="020F0502020204030204" pitchFamily="34" charset="0"/>
                <a:cs typeface="Times New Roman" panose="02020603050405020304" pitchFamily="18" charset="0"/>
              </a:rPr>
              <a:t> of such services. A Vendor may not</a:t>
            </a:r>
            <a:r>
              <a:rPr lang="en-US" b="1" dirty="0">
                <a:ea typeface="Calibri" panose="020F0502020204030204" pitchFamily="34" charset="0"/>
                <a:cs typeface="Times New Roman" panose="02020603050405020304" pitchFamily="18" charset="0"/>
              </a:rPr>
              <a:t> sub-delegate</a:t>
            </a:r>
            <a:r>
              <a:rPr lang="en-US" dirty="0">
                <a:ea typeface="Calibri" panose="020F0502020204030204" pitchFamily="34" charset="0"/>
                <a:cs typeface="Times New Roman" panose="02020603050405020304" pitchFamily="18" charset="0"/>
              </a:rPr>
              <a:t> its responsibilities as defined in the Provider Agreement without the prior written approval of</a:t>
            </a:r>
            <a:r>
              <a:rPr lang="en-US" b="1" dirty="0">
                <a:ea typeface="Calibri" panose="020F0502020204030204" pitchFamily="34" charset="0"/>
                <a:cs typeface="Times New Roman" panose="02020603050405020304" pitchFamily="18" charset="0"/>
              </a:rPr>
              <a:t> IHCS</a:t>
            </a:r>
            <a:r>
              <a:rPr lang="en-US" dirty="0">
                <a:ea typeface="Calibri" panose="020F0502020204030204" pitchFamily="34" charset="0"/>
                <a:cs typeface="Times New Roman" panose="02020603050405020304" pitchFamily="18" charset="0"/>
              </a:rPr>
              <a:t>, which shall be at IHCS’s sole discretion.  </a:t>
            </a:r>
            <a:r>
              <a:rPr lang="en-US" b="1" dirty="0">
                <a:ea typeface="Calibri" panose="020F0502020204030204" pitchFamily="34" charset="0"/>
                <a:cs typeface="Times New Roman" panose="02020603050405020304" pitchFamily="18" charset="0"/>
              </a:rPr>
              <a:t>  </a:t>
            </a:r>
          </a:p>
          <a:p>
            <a:pPr>
              <a:lnSpc>
                <a:spcPct val="107000"/>
              </a:lnSpc>
            </a:pPr>
            <a:r>
              <a:rPr lang="en-US" dirty="0">
                <a:ea typeface="Calibri" panose="020F0502020204030204" pitchFamily="34" charset="0"/>
                <a:cs typeface="Times New Roman" panose="02020603050405020304" pitchFamily="18" charset="0"/>
              </a:rPr>
              <a:t>A network Vendor’s role and responsibility requires notifying IHCS at the time they are considering offshoring or sub-delegating any activities, domestic or foreign, supporting IHCS business. </a:t>
            </a:r>
          </a:p>
          <a:p>
            <a:pPr>
              <a:lnSpc>
                <a:spcPct val="107000"/>
              </a:lnSpc>
            </a:pPr>
            <a:endParaRPr lang="en-US" dirty="0">
              <a:ea typeface="Calibri" panose="020F0502020204030204" pitchFamily="34" charset="0"/>
              <a:cs typeface="Times New Roman" panose="02020603050405020304" pitchFamily="18" charset="0"/>
            </a:endParaRPr>
          </a:p>
          <a:p>
            <a:pPr>
              <a:lnSpc>
                <a:spcPct val="107000"/>
              </a:lnSpc>
            </a:pPr>
            <a:r>
              <a:rPr lang="en-US" dirty="0">
                <a:ea typeface="Calibri" panose="020F0502020204030204" pitchFamily="34" charset="0"/>
                <a:cs typeface="Times New Roman" panose="02020603050405020304" pitchFamily="18" charset="0"/>
              </a:rPr>
              <a:t>Vendors are required to complete an </a:t>
            </a:r>
            <a:r>
              <a:rPr lang="en-US" b="1" dirty="0">
                <a:ea typeface="Calibri" panose="020F0502020204030204" pitchFamily="34" charset="0"/>
                <a:cs typeface="Times New Roman" panose="02020603050405020304" pitchFamily="18" charset="0"/>
              </a:rPr>
              <a:t>IHCS Offshore/Sub-delegation Attestation Form </a:t>
            </a:r>
            <a:r>
              <a:rPr lang="en-US" dirty="0">
                <a:ea typeface="Calibri" panose="020F0502020204030204" pitchFamily="34" charset="0"/>
                <a:cs typeface="Times New Roman" panose="02020603050405020304" pitchFamily="18" charset="0"/>
              </a:rPr>
              <a:t>annually specific to the line of business their offshore vendor will be supporting.  Contact a Provider Relations Team Member today for any additional information on this responsibility.</a:t>
            </a:r>
          </a:p>
        </p:txBody>
      </p:sp>
    </p:spTree>
    <p:extLst>
      <p:ext uri="{BB962C8B-B14F-4D97-AF65-F5344CB8AC3E}">
        <p14:creationId xmlns:p14="http://schemas.microsoft.com/office/powerpoint/2010/main" val="1145975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52</a:t>
            </a:fld>
            <a:endParaRPr lang="en-US" dirty="0"/>
          </a:p>
        </p:txBody>
      </p:sp>
      <p:sp>
        <p:nvSpPr>
          <p:cNvPr id="3" name="Rectangle 2"/>
          <p:cNvSpPr/>
          <p:nvPr/>
        </p:nvSpPr>
        <p:spPr>
          <a:xfrm>
            <a:off x="153909" y="911662"/>
            <a:ext cx="11470741" cy="2123658"/>
          </a:xfrm>
          <a:prstGeom prst="rect">
            <a:avLst/>
          </a:prstGeom>
        </p:spPr>
        <p:txBody>
          <a:bodyPr wrap="square">
            <a:spAutoFit/>
          </a:bodyPr>
          <a:lstStyle/>
          <a:p>
            <a:pPr algn="just"/>
            <a:r>
              <a:rPr lang="en-US" dirty="0">
                <a:ea typeface="Times New Roman" panose="02020603050405020304" pitchFamily="18" charset="0"/>
              </a:rPr>
              <a:t>The Company (IHCS) is committed to establishing protocols for oversight of Offshoring or Sub-delegation monitoring in the event it is required. </a:t>
            </a:r>
          </a:p>
          <a:p>
            <a:pPr algn="just"/>
            <a:endParaRPr lang="en-US" sz="1000" dirty="0">
              <a:ea typeface="Times New Roman" panose="02020603050405020304" pitchFamily="18" charset="0"/>
            </a:endParaRPr>
          </a:p>
          <a:p>
            <a:pPr algn="just"/>
            <a:r>
              <a:rPr lang="en-US" dirty="0">
                <a:ea typeface="Times New Roman" panose="02020603050405020304" pitchFamily="18" charset="0"/>
              </a:rPr>
              <a:t>Integrated Home Care Services, Inc. does not Offshore or Sub-delegate any of its health plan contracted delegated services. However, should the need occur, this policy will address the compliance measures that would be required. </a:t>
            </a:r>
          </a:p>
          <a:p>
            <a:pPr algn="just"/>
            <a:endParaRPr lang="en-US" sz="1000" dirty="0">
              <a:ea typeface="Times New Roman" panose="02020603050405020304" pitchFamily="18" charset="0"/>
            </a:endParaRPr>
          </a:p>
          <a:p>
            <a:pPr algn="just"/>
            <a:r>
              <a:rPr lang="en-US" dirty="0">
                <a:ea typeface="Times New Roman" panose="02020603050405020304" pitchFamily="18" charset="0"/>
              </a:rPr>
              <a:t>Additionally, should a network downstream provider wish to engage in Offshoring, these enumerated protocols would pertain to them as well as part of the IHCS vendor compliance monitoring program.</a:t>
            </a:r>
          </a:p>
        </p:txBody>
      </p:sp>
      <p:sp>
        <p:nvSpPr>
          <p:cNvPr id="4" name="Rectangle 3"/>
          <p:cNvSpPr/>
          <p:nvPr/>
        </p:nvSpPr>
        <p:spPr>
          <a:xfrm>
            <a:off x="153909" y="203776"/>
            <a:ext cx="2029658" cy="707886"/>
          </a:xfrm>
          <a:prstGeom prst="rect">
            <a:avLst/>
          </a:prstGeom>
        </p:spPr>
        <p:txBody>
          <a:bodyPr wrap="none">
            <a:spAutoFit/>
          </a:bodyPr>
          <a:lstStyle/>
          <a:p>
            <a:r>
              <a:rPr lang="en-US" sz="4000" b="1" dirty="0">
                <a:solidFill>
                  <a:srgbClr val="E76618"/>
                </a:solidFill>
                <a:ea typeface="Times New Roman" panose="02020603050405020304" pitchFamily="18" charset="0"/>
              </a:rPr>
              <a:t>POLICY: </a:t>
            </a:r>
            <a:r>
              <a:rPr lang="en-US" sz="4000" dirty="0">
                <a:solidFill>
                  <a:srgbClr val="E76618"/>
                </a:solidFill>
                <a:ea typeface="Times New Roman" panose="02020603050405020304" pitchFamily="18" charset="0"/>
              </a:rPr>
              <a:t> </a:t>
            </a:r>
            <a:endParaRPr lang="en-US" sz="2400" dirty="0">
              <a:solidFill>
                <a:srgbClr val="E76618"/>
              </a:solidFill>
              <a:ea typeface="Times New Roman" panose="02020603050405020304" pitchFamily="18" charset="0"/>
            </a:endParaRPr>
          </a:p>
        </p:txBody>
      </p:sp>
      <p:sp>
        <p:nvSpPr>
          <p:cNvPr id="7" name="Rectangle 6"/>
          <p:cNvSpPr/>
          <p:nvPr/>
        </p:nvSpPr>
        <p:spPr>
          <a:xfrm>
            <a:off x="119377" y="3035320"/>
            <a:ext cx="2563522" cy="707886"/>
          </a:xfrm>
          <a:prstGeom prst="rect">
            <a:avLst/>
          </a:prstGeom>
        </p:spPr>
        <p:txBody>
          <a:bodyPr wrap="none">
            <a:spAutoFit/>
          </a:bodyPr>
          <a:lstStyle/>
          <a:p>
            <a:r>
              <a:rPr lang="en-US" sz="4000" b="1" dirty="0">
                <a:solidFill>
                  <a:srgbClr val="E76618"/>
                </a:solidFill>
                <a:ea typeface="Times New Roman" panose="02020603050405020304" pitchFamily="18" charset="0"/>
              </a:rPr>
              <a:t>PURPOSE: </a:t>
            </a:r>
            <a:r>
              <a:rPr lang="en-US" sz="4000" dirty="0">
                <a:solidFill>
                  <a:srgbClr val="E76618"/>
                </a:solidFill>
                <a:ea typeface="Times New Roman" panose="02020603050405020304" pitchFamily="18" charset="0"/>
              </a:rPr>
              <a:t> </a:t>
            </a:r>
            <a:endParaRPr lang="en-US" sz="2400" dirty="0">
              <a:solidFill>
                <a:srgbClr val="E76618"/>
              </a:solidFill>
              <a:ea typeface="Times New Roman" panose="02020603050405020304" pitchFamily="18" charset="0"/>
            </a:endParaRPr>
          </a:p>
        </p:txBody>
      </p:sp>
      <p:sp>
        <p:nvSpPr>
          <p:cNvPr id="8" name="Rectangle 7"/>
          <p:cNvSpPr/>
          <p:nvPr/>
        </p:nvSpPr>
        <p:spPr>
          <a:xfrm>
            <a:off x="119377" y="3663990"/>
            <a:ext cx="11796665" cy="2575064"/>
          </a:xfrm>
          <a:prstGeom prst="rect">
            <a:avLst/>
          </a:prstGeom>
        </p:spPr>
        <p:txBody>
          <a:bodyPr wrap="square">
            <a:spAutoFit/>
          </a:bodyPr>
          <a:lstStyle/>
          <a:p>
            <a:pPr algn="just"/>
            <a:r>
              <a:rPr lang="en-US" dirty="0">
                <a:solidFill>
                  <a:srgbClr val="000000"/>
                </a:solidFill>
                <a:ea typeface="Times New Roman" panose="02020603050405020304" pitchFamily="18" charset="0"/>
              </a:rPr>
              <a:t>There are no Federal regulation  ns that prohibit the offshore outsourcing of Medicaid administrative functions. CMS requires that Medicare contractors or subcontractors obtain written approval prior to performing system functions</a:t>
            </a:r>
            <a:r>
              <a:rPr lang="en-US" sz="800" baseline="30000" dirty="0">
                <a:solidFill>
                  <a:srgbClr val="000000"/>
                </a:solidFill>
                <a:ea typeface="Times New Roman" panose="02020603050405020304" pitchFamily="18" charset="0"/>
              </a:rPr>
              <a:t>12 </a:t>
            </a:r>
            <a:r>
              <a:rPr lang="en-US" dirty="0">
                <a:solidFill>
                  <a:srgbClr val="000000"/>
                </a:solidFill>
                <a:ea typeface="Times New Roman" panose="02020603050405020304" pitchFamily="18" charset="0"/>
              </a:rPr>
              <a:t>offshore.</a:t>
            </a:r>
            <a:r>
              <a:rPr lang="en-US" sz="800" baseline="30000" dirty="0">
                <a:solidFill>
                  <a:srgbClr val="000000"/>
                </a:solidFill>
                <a:ea typeface="Times New Roman" panose="02020603050405020304" pitchFamily="18" charset="0"/>
              </a:rPr>
              <a:t>13 </a:t>
            </a:r>
          </a:p>
          <a:p>
            <a:pPr algn="just"/>
            <a:endParaRPr lang="en-US" sz="800" baseline="30000" dirty="0">
              <a:solidFill>
                <a:srgbClr val="000000"/>
              </a:solidFill>
              <a:ea typeface="Times New Roman" panose="02020603050405020304" pitchFamily="18" charset="0"/>
            </a:endParaRPr>
          </a:p>
          <a:p>
            <a:pPr algn="just"/>
            <a:r>
              <a:rPr lang="en-US" dirty="0">
                <a:solidFill>
                  <a:srgbClr val="000000"/>
                </a:solidFill>
                <a:ea typeface="Times New Roman" panose="02020603050405020304" pitchFamily="18" charset="0"/>
              </a:rPr>
              <a:t>Although there are no similar r requirements from CMS for Medicaid, CMS has issued guidance in accordance with the Affordable Care Act (ACA) stating that Medicaid agencies are permitted to provide payments to contractors operating offshore for tasks, including administrative functions that support the administration of the Medicaid program.</a:t>
            </a:r>
          </a:p>
          <a:p>
            <a:pPr algn="just"/>
            <a:endParaRPr lang="en-US" sz="1200" dirty="0">
              <a:ea typeface="Times New Roman" panose="02020603050405020304" pitchFamily="18" charset="0"/>
            </a:endParaRPr>
          </a:p>
          <a:p>
            <a:pPr algn="just"/>
            <a:r>
              <a:rPr lang="en-US" dirty="0">
                <a:ea typeface="Times New Roman" panose="02020603050405020304" pitchFamily="18" charset="0"/>
              </a:rPr>
              <a:t>The purpose of this policy is to establish a general framework for assessing and ranking all issues of risk involved transparency to our Health Plan partners.  This policy is also to establish clearly defined risk metrics, inherent or residual. Aggregated data results will be periodically reported via P.I. and Compliance committee reports to the Executive Committee.  </a:t>
            </a:r>
            <a:endParaRPr lang="en-US" sz="1200" dirty="0">
              <a:effectLst/>
              <a:ea typeface="Times New Roman" panose="02020603050405020304" pitchFamily="18" charset="0"/>
            </a:endParaRPr>
          </a:p>
        </p:txBody>
      </p:sp>
    </p:spTree>
    <p:extLst>
      <p:ext uri="{BB962C8B-B14F-4D97-AF65-F5344CB8AC3E}">
        <p14:creationId xmlns:p14="http://schemas.microsoft.com/office/powerpoint/2010/main" val="1984762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53</a:t>
            </a:fld>
            <a:endParaRPr lang="en-US" dirty="0"/>
          </a:p>
        </p:txBody>
      </p:sp>
      <p:sp>
        <p:nvSpPr>
          <p:cNvPr id="4" name="Rectangle 3"/>
          <p:cNvSpPr/>
          <p:nvPr/>
        </p:nvSpPr>
        <p:spPr>
          <a:xfrm>
            <a:off x="196158" y="1750804"/>
            <a:ext cx="11718202" cy="4708981"/>
          </a:xfrm>
          <a:prstGeom prst="rect">
            <a:avLst/>
          </a:prstGeom>
        </p:spPr>
        <p:txBody>
          <a:bodyPr wrap="square">
            <a:spAutoFit/>
          </a:bodyPr>
          <a:lstStyle/>
          <a:p>
            <a:r>
              <a:rPr lang="en-US" dirty="0"/>
              <a:t>1. IHCS shall not sub-delegate or offshore any delegated function without health plan’s prior written consent. IHCS shall be fully responsible for all enumerated services delegated to Provider via its health plan contract. </a:t>
            </a:r>
          </a:p>
          <a:p>
            <a:pPr marL="342900" indent="-342900">
              <a:buAutoNum type="arabicPeriod"/>
            </a:pPr>
            <a:endParaRPr lang="en-US" dirty="0"/>
          </a:p>
          <a:p>
            <a:r>
              <a:rPr lang="en-US" dirty="0"/>
              <a:t>2. IHCS acknowledges and agrees that any sub-delegation or offshoring of the delegated functions does not constitute a waiver of Provider’s responsibilities under its Health Plan Agreement.</a:t>
            </a:r>
          </a:p>
          <a:p>
            <a:endParaRPr lang="en-US" dirty="0"/>
          </a:p>
          <a:p>
            <a:r>
              <a:rPr lang="en-US" dirty="0"/>
              <a:t>3. IHCS shall ensure complete compliance with all terms and conditions as set forth in its contract.</a:t>
            </a:r>
          </a:p>
          <a:p>
            <a:endParaRPr lang="en-US" dirty="0"/>
          </a:p>
          <a:p>
            <a:r>
              <a:rPr lang="en-US" dirty="0"/>
              <a:t>4. IHCS is responsible for internal oversight in accordance with the current NCQA, AAAHC, CMS or Health Plan standards for delegation oversight.  </a:t>
            </a:r>
          </a:p>
          <a:p>
            <a:endParaRPr lang="en-US" dirty="0"/>
          </a:p>
          <a:p>
            <a:r>
              <a:rPr lang="en-US" dirty="0"/>
              <a:t>5. IHCS shall notify Health Plan in writing, within fifteen (15) calendar days in the event of any future decision to Sub-Delegate or Offshore.  </a:t>
            </a:r>
          </a:p>
          <a:p>
            <a:endParaRPr lang="en-US" dirty="0"/>
          </a:p>
          <a:p>
            <a:r>
              <a:rPr lang="en-US" dirty="0"/>
              <a:t>6. IHCS shall conduct an annual oversight audit, if required, of any sub-delegated or offshoring activities via Attestation requested by any/all health plans. </a:t>
            </a:r>
          </a:p>
          <a:p>
            <a:pPr marR="0" lvl="0">
              <a:spcBef>
                <a:spcPts val="0"/>
              </a:spcBef>
              <a:spcAft>
                <a:spcPts val="0"/>
              </a:spcAft>
              <a:tabLst>
                <a:tab pos="228600" algn="l"/>
              </a:tabLst>
            </a:pPr>
            <a:endParaRPr lang="en-US" sz="12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196158" y="1031736"/>
            <a:ext cx="1866408" cy="584775"/>
          </a:xfrm>
          <a:prstGeom prst="rect">
            <a:avLst/>
          </a:prstGeom>
          <a:noFill/>
        </p:spPr>
        <p:txBody>
          <a:bodyPr wrap="none" rtlCol="0">
            <a:spAutoFit/>
          </a:bodyPr>
          <a:lstStyle/>
          <a:p>
            <a:r>
              <a:rPr lang="en-US" sz="3200" b="1" i="1" dirty="0">
                <a:solidFill>
                  <a:srgbClr val="00B0F0"/>
                </a:solidFill>
              </a:rPr>
              <a:t>FOR IHCS:</a:t>
            </a:r>
          </a:p>
        </p:txBody>
      </p:sp>
      <p:sp>
        <p:nvSpPr>
          <p:cNvPr id="7" name="TextBox 6"/>
          <p:cNvSpPr txBox="1"/>
          <p:nvPr/>
        </p:nvSpPr>
        <p:spPr>
          <a:xfrm>
            <a:off x="196158" y="124881"/>
            <a:ext cx="5280228" cy="707886"/>
          </a:xfrm>
          <a:prstGeom prst="rect">
            <a:avLst/>
          </a:prstGeom>
          <a:noFill/>
        </p:spPr>
        <p:txBody>
          <a:bodyPr wrap="none" rtlCol="0">
            <a:spAutoFit/>
          </a:bodyPr>
          <a:lstStyle/>
          <a:p>
            <a:r>
              <a:rPr lang="en-US" sz="4000" b="1" dirty="0">
                <a:solidFill>
                  <a:srgbClr val="E76618"/>
                </a:solidFill>
              </a:rPr>
              <a:t>GENERAL PROCEDURES</a:t>
            </a:r>
          </a:p>
        </p:txBody>
      </p:sp>
    </p:spTree>
    <p:extLst>
      <p:ext uri="{BB962C8B-B14F-4D97-AF65-F5344CB8AC3E}">
        <p14:creationId xmlns:p14="http://schemas.microsoft.com/office/powerpoint/2010/main" val="3894706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54</a:t>
            </a:fld>
            <a:endParaRPr lang="en-US" dirty="0"/>
          </a:p>
        </p:txBody>
      </p:sp>
      <p:sp>
        <p:nvSpPr>
          <p:cNvPr id="4" name="Rectangle 3"/>
          <p:cNvSpPr/>
          <p:nvPr/>
        </p:nvSpPr>
        <p:spPr>
          <a:xfrm>
            <a:off x="196158" y="944165"/>
            <a:ext cx="11718202" cy="5262979"/>
          </a:xfrm>
          <a:prstGeom prst="rect">
            <a:avLst/>
          </a:prstGeom>
        </p:spPr>
        <p:txBody>
          <a:bodyPr wrap="square">
            <a:spAutoFit/>
          </a:bodyPr>
          <a:lstStyle/>
          <a:p>
            <a:pPr marR="0" lvl="0" algn="just">
              <a:spcBef>
                <a:spcPts val="0"/>
              </a:spcBef>
              <a:spcAft>
                <a:spcPts val="0"/>
              </a:spcAft>
              <a:tabLst>
                <a:tab pos="228600" algn="l"/>
              </a:tabLst>
            </a:pPr>
            <a:r>
              <a:rPr lang="en-US" dirty="0">
                <a:ea typeface="Times New Roman" panose="02020603050405020304" pitchFamily="18" charset="0"/>
              </a:rPr>
              <a:t>1. A downstream network provider who engages in Sub-delegation or Offshoring activity must report it to IHCS </a:t>
            </a:r>
            <a:r>
              <a:rPr lang="en-US" i="1" dirty="0">
                <a:ea typeface="Times New Roman" panose="02020603050405020304" pitchFamily="18" charset="0"/>
              </a:rPr>
              <a:t>prior to commencement. </a:t>
            </a:r>
            <a:endParaRPr lang="en-US" sz="1200" dirty="0">
              <a:ea typeface="Times New Roman" panose="02020603050405020304" pitchFamily="18" charset="0"/>
            </a:endParaRPr>
          </a:p>
          <a:p>
            <a:pPr algn="just"/>
            <a:r>
              <a:rPr lang="en-US" i="1" dirty="0">
                <a:ea typeface="Times New Roman" panose="02020603050405020304" pitchFamily="18" charset="0"/>
              </a:rPr>
              <a:t> </a:t>
            </a:r>
            <a:endParaRPr lang="en-US" sz="1200" dirty="0">
              <a:ea typeface="Times New Roman" panose="02020603050405020304" pitchFamily="18" charset="0"/>
            </a:endParaRPr>
          </a:p>
          <a:p>
            <a:pPr marR="0" lvl="0" algn="just">
              <a:spcBef>
                <a:spcPts val="0"/>
              </a:spcBef>
              <a:spcAft>
                <a:spcPts val="0"/>
              </a:spcAft>
              <a:tabLst>
                <a:tab pos="228600" algn="l"/>
              </a:tabLst>
            </a:pPr>
            <a:r>
              <a:rPr lang="en-US" dirty="0">
                <a:ea typeface="Times New Roman" panose="02020603050405020304" pitchFamily="18" charset="0"/>
              </a:rPr>
              <a:t>2. Each provider will be asked to complete an Attestation and indicate what activities have been selected and present this signed Attestation at least </a:t>
            </a:r>
            <a:r>
              <a:rPr lang="en-US" i="1" dirty="0">
                <a:ea typeface="Times New Roman" panose="02020603050405020304" pitchFamily="18" charset="0"/>
              </a:rPr>
              <a:t>15 calendar days prior to instigation</a:t>
            </a:r>
            <a:r>
              <a:rPr lang="en-US" dirty="0">
                <a:ea typeface="Times New Roman" panose="02020603050405020304" pitchFamily="18" charset="0"/>
              </a:rPr>
              <a:t>. </a:t>
            </a:r>
            <a:endParaRPr lang="en-US" sz="1200" dirty="0">
              <a:ea typeface="Times New Roman" panose="02020603050405020304" pitchFamily="18" charset="0"/>
            </a:endParaRPr>
          </a:p>
          <a:p>
            <a:pPr algn="just"/>
            <a:r>
              <a:rPr lang="en-US" dirty="0">
                <a:ea typeface="Times New Roman" panose="02020603050405020304" pitchFamily="18" charset="0"/>
              </a:rPr>
              <a:t> </a:t>
            </a:r>
            <a:endParaRPr lang="en-US" sz="1200" dirty="0">
              <a:ea typeface="Times New Roman" panose="02020603050405020304" pitchFamily="18" charset="0"/>
            </a:endParaRPr>
          </a:p>
          <a:p>
            <a:pPr marR="0" lvl="0" algn="just">
              <a:spcBef>
                <a:spcPts val="0"/>
              </a:spcBef>
              <a:spcAft>
                <a:spcPts val="0"/>
              </a:spcAft>
              <a:tabLst>
                <a:tab pos="228600" algn="l"/>
              </a:tabLst>
            </a:pPr>
            <a:r>
              <a:rPr lang="en-US" dirty="0">
                <a:ea typeface="Times New Roman" panose="02020603050405020304" pitchFamily="18" charset="0"/>
              </a:rPr>
              <a:t>3. The provider will comply with all internal oversight as described in bullets three (3) and four (4) as shown above. </a:t>
            </a:r>
            <a:endParaRPr lang="en-US" sz="1200" dirty="0">
              <a:ea typeface="Times New Roman" panose="02020603050405020304" pitchFamily="18" charset="0"/>
            </a:endParaRPr>
          </a:p>
          <a:p>
            <a:pPr marL="457200" marR="0">
              <a:spcBef>
                <a:spcPts val="0"/>
              </a:spcBef>
              <a:spcAft>
                <a:spcPts val="0"/>
              </a:spcAft>
            </a:pPr>
            <a:r>
              <a:rPr lang="en-US" dirty="0">
                <a:ea typeface="Times New Roman" panose="02020603050405020304" pitchFamily="18" charset="0"/>
              </a:rPr>
              <a:t> </a:t>
            </a:r>
            <a:endParaRPr lang="en-US" sz="1200" dirty="0">
              <a:ea typeface="Times New Roman" panose="02020603050405020304" pitchFamily="18" charset="0"/>
            </a:endParaRPr>
          </a:p>
          <a:p>
            <a:pPr marR="0" lvl="0">
              <a:spcBef>
                <a:spcPts val="0"/>
              </a:spcBef>
              <a:spcAft>
                <a:spcPts val="0"/>
              </a:spcAft>
              <a:tabLst>
                <a:tab pos="228600" algn="l"/>
              </a:tabLst>
            </a:pPr>
            <a:r>
              <a:rPr lang="en-US" dirty="0">
                <a:ea typeface="Times New Roman" panose="02020603050405020304" pitchFamily="18" charset="0"/>
              </a:rPr>
              <a:t>4. The provider will be asked to sign an </a:t>
            </a:r>
            <a:r>
              <a:rPr lang="en-US" b="1" dirty="0">
                <a:ea typeface="Times New Roman" panose="02020603050405020304" pitchFamily="18" charset="0"/>
              </a:rPr>
              <a:t>Annual Attestation</a:t>
            </a:r>
            <a:r>
              <a:rPr lang="en-US" dirty="0">
                <a:ea typeface="Times New Roman" panose="02020603050405020304" pitchFamily="18" charset="0"/>
              </a:rPr>
              <a:t> of any/all sub-delegated or offshoring activities by designated Provider Relations personnel.  </a:t>
            </a:r>
            <a:r>
              <a:rPr lang="en-US" dirty="0">
                <a:solidFill>
                  <a:srgbClr val="111111"/>
                </a:solidFill>
                <a:ea typeface="Calibri" panose="020F0502020204030204" pitchFamily="34" charset="0"/>
              </a:rPr>
              <a:t>Attestations are required for offshore entities that receive, process, transfer, handle, store, or access PHI in oral, written, or electronic form.  </a:t>
            </a:r>
          </a:p>
          <a:p>
            <a:pPr lvl="0"/>
            <a:endParaRPr lang="en-US" dirty="0"/>
          </a:p>
          <a:p>
            <a:pPr lvl="0"/>
            <a:r>
              <a:rPr lang="en-US" dirty="0"/>
              <a:t>5. Any/All Providers engaging in Offshoring/Sub-delegating activities, domestic or foreign, will be reported to Account Management for presentation to the appropriate health plan(s) for transparency and contractual compliance. The IHCS IT department will also be copied on this list.  </a:t>
            </a:r>
          </a:p>
          <a:p>
            <a:r>
              <a:rPr lang="en-US" dirty="0"/>
              <a:t> </a:t>
            </a:r>
          </a:p>
          <a:p>
            <a:pPr lvl="0"/>
            <a:r>
              <a:rPr lang="en-US" dirty="0"/>
              <a:t>6. The IHCS Director of Provider Relations in conjunction with the IHCS Compliance Officer may request additional information on any network provider who engages in sub-delegated or offshoring activities.  </a:t>
            </a:r>
          </a:p>
          <a:p>
            <a:pPr marL="342900" marR="0" lvl="0" indent="-342900">
              <a:spcBef>
                <a:spcPts val="0"/>
              </a:spcBef>
              <a:spcAft>
                <a:spcPts val="0"/>
              </a:spcAft>
              <a:buFont typeface="+mj-lt"/>
              <a:buAutoNum type="arabicPeriod"/>
              <a:tabLst>
                <a:tab pos="228600" algn="l"/>
              </a:tabLst>
            </a:pPr>
            <a:endParaRPr lang="en-US" sz="12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196158" y="190122"/>
            <a:ext cx="4898457" cy="584775"/>
          </a:xfrm>
          <a:prstGeom prst="rect">
            <a:avLst/>
          </a:prstGeom>
          <a:noFill/>
        </p:spPr>
        <p:txBody>
          <a:bodyPr wrap="none" rtlCol="0">
            <a:spAutoFit/>
          </a:bodyPr>
          <a:lstStyle/>
          <a:p>
            <a:r>
              <a:rPr lang="en-US" sz="3200" b="1" i="1" dirty="0">
                <a:solidFill>
                  <a:srgbClr val="00B0F0"/>
                </a:solidFill>
              </a:rPr>
              <a:t>FOR NETWORK PROVIDERS:</a:t>
            </a:r>
          </a:p>
        </p:txBody>
      </p:sp>
    </p:spTree>
    <p:extLst>
      <p:ext uri="{BB962C8B-B14F-4D97-AF65-F5344CB8AC3E}">
        <p14:creationId xmlns:p14="http://schemas.microsoft.com/office/powerpoint/2010/main" val="1932362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55</a:t>
            </a:fld>
            <a:endParaRPr lang="en-US" dirty="0"/>
          </a:p>
        </p:txBody>
      </p:sp>
      <p:sp>
        <p:nvSpPr>
          <p:cNvPr id="3" name="TextBox 2"/>
          <p:cNvSpPr txBox="1"/>
          <p:nvPr/>
        </p:nvSpPr>
        <p:spPr>
          <a:xfrm>
            <a:off x="1149666" y="914399"/>
            <a:ext cx="10143484" cy="4031873"/>
          </a:xfrm>
          <a:prstGeom prst="rect">
            <a:avLst/>
          </a:prstGeom>
          <a:noFill/>
          <a:ln w="12700">
            <a:solidFill>
              <a:srgbClr val="00B0F0"/>
            </a:solidFill>
          </a:ln>
          <a:effectLst>
            <a:glow rad="101600">
              <a:srgbClr val="00B0F0">
                <a:alpha val="60000"/>
              </a:srgbClr>
            </a:glow>
          </a:effectLst>
        </p:spPr>
        <p:txBody>
          <a:bodyPr wrap="square" rtlCol="0">
            <a:spAutoFit/>
          </a:bodyPr>
          <a:lstStyle/>
          <a:p>
            <a:pPr marR="0" lvl="0" algn="ctr">
              <a:spcBef>
                <a:spcPts val="0"/>
              </a:spcBef>
              <a:spcAft>
                <a:spcPts val="0"/>
              </a:spcAft>
              <a:tabLst>
                <a:tab pos="228600" algn="l"/>
              </a:tabLst>
            </a:pPr>
            <a:endParaRPr lang="en-US" sz="3600" b="1" dirty="0">
              <a:solidFill>
                <a:srgbClr val="E76618"/>
              </a:solidFill>
              <a:ea typeface="Calibri" panose="020F0502020204030204" pitchFamily="34" charset="0"/>
            </a:endParaRPr>
          </a:p>
          <a:p>
            <a:pPr marR="0" lvl="0" algn="ctr">
              <a:spcBef>
                <a:spcPts val="0"/>
              </a:spcBef>
              <a:spcAft>
                <a:spcPts val="0"/>
              </a:spcAft>
              <a:tabLst>
                <a:tab pos="228600" algn="l"/>
              </a:tabLst>
            </a:pPr>
            <a:r>
              <a:rPr lang="en-US" sz="3600" b="1" dirty="0">
                <a:solidFill>
                  <a:srgbClr val="E76618"/>
                </a:solidFill>
                <a:ea typeface="Calibri" panose="020F0502020204030204" pitchFamily="34" charset="0"/>
              </a:rPr>
              <a:t>Attestations are required for offshore entities that receive, process, transfer, handle, store, or access PHI in oral, written, or electronic form.  </a:t>
            </a:r>
          </a:p>
          <a:p>
            <a:pPr marR="0" lvl="0" algn="ctr">
              <a:spcBef>
                <a:spcPts val="0"/>
              </a:spcBef>
              <a:spcAft>
                <a:spcPts val="0"/>
              </a:spcAft>
              <a:tabLst>
                <a:tab pos="228600" algn="l"/>
              </a:tabLst>
            </a:pPr>
            <a:endParaRPr lang="en-US" sz="2800" b="1" dirty="0">
              <a:solidFill>
                <a:srgbClr val="E76618"/>
              </a:solidFill>
              <a:ea typeface="Calibri" panose="020F0502020204030204" pitchFamily="34" charset="0"/>
            </a:endParaRPr>
          </a:p>
          <a:p>
            <a:pPr marR="0" lvl="0" algn="ctr">
              <a:spcBef>
                <a:spcPts val="0"/>
              </a:spcBef>
              <a:spcAft>
                <a:spcPts val="0"/>
              </a:spcAft>
              <a:tabLst>
                <a:tab pos="228600" algn="l"/>
              </a:tabLst>
            </a:pPr>
            <a:r>
              <a:rPr lang="en-US" sz="2800" i="1" dirty="0">
                <a:solidFill>
                  <a:srgbClr val="E76618"/>
                </a:solidFill>
                <a:ea typeface="Calibri" panose="020F0502020204030204" pitchFamily="34" charset="0"/>
              </a:rPr>
              <a:t>Please notify the Provider Relations Department and complete the Offshoring Attestation Form embedded below. </a:t>
            </a:r>
          </a:p>
          <a:p>
            <a:pPr marR="0" lvl="0" algn="ctr">
              <a:spcBef>
                <a:spcPts val="0"/>
              </a:spcBef>
              <a:spcAft>
                <a:spcPts val="0"/>
              </a:spcAft>
              <a:tabLst>
                <a:tab pos="228600" algn="l"/>
              </a:tabLst>
            </a:pPr>
            <a:endParaRPr lang="en-US" sz="2800" i="1" dirty="0">
              <a:solidFill>
                <a:srgbClr val="E76618"/>
              </a:solidFill>
              <a:ea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36153471"/>
              </p:ext>
            </p:extLst>
          </p:nvPr>
        </p:nvGraphicFramePr>
        <p:xfrm>
          <a:off x="5637024" y="5195403"/>
          <a:ext cx="1168767" cy="1015251"/>
        </p:xfrm>
        <a:graphic>
          <a:graphicData uri="http://schemas.openxmlformats.org/presentationml/2006/ole">
            <mc:AlternateContent xmlns:mc="http://schemas.openxmlformats.org/markup-compatibility/2006">
              <mc:Choice xmlns:v="urn:schemas-microsoft-com:vml" Requires="v">
                <p:oleObj name="Acrobat Document" showAsIcon="1" r:id="rId2" imgW="906480" imgH="787320" progId="Acrobat.Document.DC">
                  <p:embed/>
                </p:oleObj>
              </mc:Choice>
              <mc:Fallback>
                <p:oleObj name="Acrobat Document" showAsIcon="1" r:id="rId2" imgW="906480" imgH="787320" progId="Acrobat.Document.DC">
                  <p:embed/>
                  <p:pic>
                    <p:nvPicPr>
                      <p:cNvPr id="0" name=""/>
                      <p:cNvPicPr/>
                      <p:nvPr/>
                    </p:nvPicPr>
                    <p:blipFill>
                      <a:blip r:embed="rId3"/>
                      <a:stretch>
                        <a:fillRect/>
                      </a:stretch>
                    </p:blipFill>
                    <p:spPr>
                      <a:xfrm>
                        <a:off x="5637024" y="5195403"/>
                        <a:ext cx="1168767" cy="1015251"/>
                      </a:xfrm>
                      <a:prstGeom prst="rect">
                        <a:avLst/>
                      </a:prstGeom>
                    </p:spPr>
                  </p:pic>
                </p:oleObj>
              </mc:Fallback>
            </mc:AlternateContent>
          </a:graphicData>
        </a:graphic>
      </p:graphicFrame>
    </p:spTree>
    <p:extLst>
      <p:ext uri="{BB962C8B-B14F-4D97-AF65-F5344CB8AC3E}">
        <p14:creationId xmlns:p14="http://schemas.microsoft.com/office/powerpoint/2010/main" val="2783875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56</a:t>
            </a:fld>
            <a:endParaRPr lang="en-US" dirty="0"/>
          </a:p>
        </p:txBody>
      </p:sp>
      <p:sp>
        <p:nvSpPr>
          <p:cNvPr id="2" name="Title 1"/>
          <p:cNvSpPr>
            <a:spLocks noGrp="1"/>
          </p:cNvSpPr>
          <p:nvPr>
            <p:ph type="title" idx="4294967295"/>
          </p:nvPr>
        </p:nvSpPr>
        <p:spPr>
          <a:xfrm>
            <a:off x="295922" y="213064"/>
            <a:ext cx="5478713" cy="777937"/>
          </a:xfrm>
        </p:spPr>
        <p:txBody>
          <a:bodyPr>
            <a:normAutofit/>
          </a:bodyPr>
          <a:lstStyle/>
          <a:p>
            <a:pPr algn="ctr"/>
            <a:r>
              <a:rPr lang="en-US" sz="4000" b="1" dirty="0">
                <a:solidFill>
                  <a:srgbClr val="F15922"/>
                </a:solidFill>
                <a:latin typeface="+mn-lt"/>
              </a:rPr>
              <a:t>IHCS Contact Information</a:t>
            </a:r>
            <a:endParaRPr lang="en-US" sz="4000" dirty="0">
              <a:solidFill>
                <a:srgbClr val="F15922"/>
              </a:solidFill>
              <a:latin typeface="+mn-lt"/>
            </a:endParaRPr>
          </a:p>
        </p:txBody>
      </p:sp>
      <p:sp>
        <p:nvSpPr>
          <p:cNvPr id="3" name="Content Placeholder 2"/>
          <p:cNvSpPr>
            <a:spLocks noGrp="1"/>
          </p:cNvSpPr>
          <p:nvPr>
            <p:ph idx="4294967295"/>
          </p:nvPr>
        </p:nvSpPr>
        <p:spPr>
          <a:xfrm>
            <a:off x="542050" y="1160925"/>
            <a:ext cx="4783072" cy="4022725"/>
          </a:xfrm>
        </p:spPr>
        <p:txBody>
          <a:bodyPr/>
          <a:lstStyle/>
          <a:p>
            <a:pPr marL="0" indent="0">
              <a:buNone/>
            </a:pPr>
            <a:r>
              <a:rPr lang="en-US" sz="2400" b="1" u="sng" dirty="0">
                <a:solidFill>
                  <a:srgbClr val="00B0F0"/>
                </a:solidFill>
              </a:rPr>
              <a:t>Provider Relations: </a:t>
            </a:r>
          </a:p>
          <a:p>
            <a:pPr marL="201168" lvl="1" indent="0">
              <a:buNone/>
            </a:pPr>
            <a:r>
              <a:rPr lang="en-US" sz="2000" dirty="0"/>
              <a:t>Email: </a:t>
            </a:r>
            <a:r>
              <a:rPr lang="en-US" sz="2000" dirty="0">
                <a:hlinkClick r:id="rId2"/>
              </a:rPr>
              <a:t>providerservices@ihcscorp.com</a:t>
            </a:r>
            <a:endParaRPr lang="en-US" sz="2000" dirty="0"/>
          </a:p>
          <a:p>
            <a:pPr marL="201168" lvl="1" indent="0">
              <a:buNone/>
            </a:pPr>
            <a:r>
              <a:rPr lang="en-US" sz="2000" dirty="0"/>
              <a:t>Phone: (844) 215-4264 ext. 7546</a:t>
            </a:r>
          </a:p>
          <a:p>
            <a:pPr marL="0" indent="0">
              <a:buNone/>
            </a:pPr>
            <a:endParaRPr lang="en-US" sz="1600" dirty="0"/>
          </a:p>
          <a:p>
            <a:pPr marL="0" indent="0">
              <a:buNone/>
            </a:pPr>
            <a:r>
              <a:rPr lang="en-US" sz="2400" b="1" u="sng" dirty="0">
                <a:solidFill>
                  <a:srgbClr val="00B0F0"/>
                </a:solidFill>
              </a:rPr>
              <a:t>Compliance: </a:t>
            </a:r>
          </a:p>
          <a:p>
            <a:pPr marL="201168" lvl="1" indent="0">
              <a:buNone/>
            </a:pPr>
            <a:r>
              <a:rPr lang="en-US" sz="2000" dirty="0"/>
              <a:t>Email: </a:t>
            </a:r>
            <a:r>
              <a:rPr lang="en-US" sz="2000" dirty="0">
                <a:hlinkClick r:id="rId3"/>
              </a:rPr>
              <a:t>compliance@ihcscorp.com</a:t>
            </a:r>
            <a:endParaRPr lang="en-US" sz="2000" dirty="0"/>
          </a:p>
          <a:p>
            <a:pPr marL="201168" lvl="1" indent="0">
              <a:buNone/>
            </a:pPr>
            <a:r>
              <a:rPr lang="en-US" sz="2000" dirty="0"/>
              <a:t>Phone: (954) 381-7954</a:t>
            </a:r>
          </a:p>
          <a:p>
            <a:pPr algn="ctr"/>
            <a:endParaRPr lang="en-US" dirty="0"/>
          </a:p>
        </p:txBody>
      </p:sp>
      <p:cxnSp>
        <p:nvCxnSpPr>
          <p:cNvPr id="6" name="Straight Connector 5"/>
          <p:cNvCxnSpPr/>
          <p:nvPr/>
        </p:nvCxnSpPr>
        <p:spPr>
          <a:xfrm>
            <a:off x="5857592" y="991001"/>
            <a:ext cx="27160" cy="4975233"/>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253651" y="1767520"/>
            <a:ext cx="4450193" cy="338554"/>
          </a:xfrm>
          <a:prstGeom prst="rect">
            <a:avLst/>
          </a:prstGeom>
        </p:spPr>
        <p:txBody>
          <a:bodyPr wrap="none">
            <a:spAutoFit/>
          </a:bodyPr>
          <a:lstStyle/>
          <a:p>
            <a:r>
              <a:rPr lang="en-US" sz="1600" dirty="0">
                <a:hlinkClick r:id="rId4"/>
              </a:rPr>
              <a:t>Resources – </a:t>
            </a:r>
            <a:r>
              <a:rPr lang="en-US" sz="1600" u="sng" dirty="0">
                <a:solidFill>
                  <a:srgbClr val="E76618"/>
                </a:solidFill>
              </a:rPr>
              <a:t>https://ihcscorp.com/resource-center/</a:t>
            </a:r>
          </a:p>
        </p:txBody>
      </p:sp>
      <p:sp>
        <p:nvSpPr>
          <p:cNvPr id="8" name="Title 1"/>
          <p:cNvSpPr txBox="1">
            <a:spLocks/>
          </p:cNvSpPr>
          <p:nvPr/>
        </p:nvSpPr>
        <p:spPr>
          <a:xfrm>
            <a:off x="6417222" y="213063"/>
            <a:ext cx="5478713" cy="777937"/>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F15922"/>
                </a:solidFill>
                <a:latin typeface="+mn-lt"/>
              </a:rPr>
              <a:t>IHCS Compliance Resource</a:t>
            </a:r>
            <a:endParaRPr lang="en-US" sz="4000" dirty="0">
              <a:solidFill>
                <a:srgbClr val="F15922"/>
              </a:solidFill>
              <a:latin typeface="+mn-lt"/>
            </a:endParaRPr>
          </a:p>
        </p:txBody>
      </p:sp>
      <p:sp>
        <p:nvSpPr>
          <p:cNvPr id="9" name="Rectangle 8"/>
          <p:cNvSpPr/>
          <p:nvPr/>
        </p:nvSpPr>
        <p:spPr>
          <a:xfrm>
            <a:off x="6253650" y="2856089"/>
            <a:ext cx="5101534" cy="584775"/>
          </a:xfrm>
          <a:prstGeom prst="rect">
            <a:avLst/>
          </a:prstGeom>
        </p:spPr>
        <p:txBody>
          <a:bodyPr wrap="square">
            <a:spAutoFit/>
          </a:bodyPr>
          <a:lstStyle/>
          <a:p>
            <a:r>
              <a:rPr lang="en-US" sz="1600" u="sng" dirty="0">
                <a:solidFill>
                  <a:srgbClr val="E76618"/>
                </a:solidFill>
              </a:rPr>
              <a:t>https://ihcscorp.com/wp-content/uploads/2024/01/FDR-Compliance-Guide-2024.pdf</a:t>
            </a:r>
          </a:p>
        </p:txBody>
      </p:sp>
      <p:sp>
        <p:nvSpPr>
          <p:cNvPr id="10" name="TextBox 9"/>
          <p:cNvSpPr txBox="1"/>
          <p:nvPr/>
        </p:nvSpPr>
        <p:spPr>
          <a:xfrm>
            <a:off x="6253651" y="2484438"/>
            <a:ext cx="3220882" cy="369332"/>
          </a:xfrm>
          <a:prstGeom prst="rect">
            <a:avLst/>
          </a:prstGeom>
          <a:noFill/>
        </p:spPr>
        <p:txBody>
          <a:bodyPr wrap="none" rtlCol="0">
            <a:spAutoFit/>
          </a:bodyPr>
          <a:lstStyle/>
          <a:p>
            <a:r>
              <a:rPr lang="en-US" b="1" dirty="0"/>
              <a:t>FDR Compliance Program Guide</a:t>
            </a:r>
          </a:p>
        </p:txBody>
      </p:sp>
      <p:sp>
        <p:nvSpPr>
          <p:cNvPr id="13" name="TextBox 12"/>
          <p:cNvSpPr txBox="1"/>
          <p:nvPr/>
        </p:nvSpPr>
        <p:spPr>
          <a:xfrm>
            <a:off x="6253651" y="1459744"/>
            <a:ext cx="2284215" cy="369332"/>
          </a:xfrm>
          <a:prstGeom prst="rect">
            <a:avLst/>
          </a:prstGeom>
          <a:noFill/>
        </p:spPr>
        <p:txBody>
          <a:bodyPr wrap="none" rtlCol="0">
            <a:spAutoFit/>
          </a:bodyPr>
          <a:lstStyle/>
          <a:p>
            <a:r>
              <a:rPr lang="en-US" b="1" dirty="0"/>
              <a:t>IHCS Resource Center </a:t>
            </a:r>
          </a:p>
        </p:txBody>
      </p:sp>
      <p:sp>
        <p:nvSpPr>
          <p:cNvPr id="14" name="Rectangle 13"/>
          <p:cNvSpPr/>
          <p:nvPr/>
        </p:nvSpPr>
        <p:spPr>
          <a:xfrm>
            <a:off x="6253651" y="3912088"/>
            <a:ext cx="5101533" cy="584775"/>
          </a:xfrm>
          <a:prstGeom prst="rect">
            <a:avLst/>
          </a:prstGeom>
        </p:spPr>
        <p:txBody>
          <a:bodyPr wrap="square">
            <a:spAutoFit/>
          </a:bodyPr>
          <a:lstStyle/>
          <a:p>
            <a:r>
              <a:rPr lang="en-US" sz="1600" u="sng" dirty="0">
                <a:solidFill>
                  <a:srgbClr val="E76618"/>
                </a:solidFill>
              </a:rPr>
              <a:t>https://ihcscorp.com/wp-content/uploads/2023/03/Fraud-Waste-and-Abuse-Reporting.pdf</a:t>
            </a:r>
          </a:p>
        </p:txBody>
      </p:sp>
      <p:sp>
        <p:nvSpPr>
          <p:cNvPr id="15" name="Rectangle 14"/>
          <p:cNvSpPr/>
          <p:nvPr/>
        </p:nvSpPr>
        <p:spPr>
          <a:xfrm>
            <a:off x="6253651" y="3550898"/>
            <a:ext cx="3548023" cy="369332"/>
          </a:xfrm>
          <a:prstGeom prst="rect">
            <a:avLst/>
          </a:prstGeom>
        </p:spPr>
        <p:txBody>
          <a:bodyPr wrap="none">
            <a:spAutoFit/>
          </a:bodyPr>
          <a:lstStyle/>
          <a:p>
            <a:r>
              <a:rPr lang="en-US" b="1" dirty="0"/>
              <a:t>Fraud, Waste, and Abuse Reporting</a:t>
            </a:r>
          </a:p>
        </p:txBody>
      </p:sp>
    </p:spTree>
    <p:extLst>
      <p:ext uri="{BB962C8B-B14F-4D97-AF65-F5344CB8AC3E}">
        <p14:creationId xmlns:p14="http://schemas.microsoft.com/office/powerpoint/2010/main" val="1501342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57</a:t>
            </a:fld>
            <a:endParaRPr lang="en-US" dirty="0"/>
          </a:p>
        </p:txBody>
      </p:sp>
      <p:sp>
        <p:nvSpPr>
          <p:cNvPr id="3" name="TextBox 2"/>
          <p:cNvSpPr txBox="1"/>
          <p:nvPr/>
        </p:nvSpPr>
        <p:spPr>
          <a:xfrm>
            <a:off x="435109" y="353085"/>
            <a:ext cx="11262511" cy="1200329"/>
          </a:xfrm>
          <a:prstGeom prst="rect">
            <a:avLst/>
          </a:prstGeom>
          <a:noFill/>
        </p:spPr>
        <p:txBody>
          <a:bodyPr wrap="square" rtlCol="0">
            <a:spAutoFit/>
          </a:bodyPr>
          <a:lstStyle/>
          <a:p>
            <a:pPr algn="ctr"/>
            <a:r>
              <a:rPr lang="en-US" sz="2000" i="1" dirty="0"/>
              <a:t>Immediately following this presentation, you will receive a </a:t>
            </a:r>
          </a:p>
          <a:p>
            <a:pPr algn="ctr"/>
            <a:r>
              <a:rPr lang="en-US" sz="2000" b="1" i="1" dirty="0"/>
              <a:t>Provider Orientation Attestation and Offshoring Attestation.</a:t>
            </a:r>
          </a:p>
          <a:p>
            <a:pPr algn="ctr"/>
            <a:endParaRPr lang="en-US" sz="1200" i="1" dirty="0"/>
          </a:p>
          <a:p>
            <a:pPr algn="ctr"/>
            <a:r>
              <a:rPr lang="en-US" sz="2000" i="1" dirty="0"/>
              <a:t>Please complete and return as soon as possible.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938" y="1629296"/>
            <a:ext cx="3882852" cy="3951290"/>
          </a:xfrm>
          <a:prstGeom prst="rect">
            <a:avLst/>
          </a:prstGeom>
        </p:spPr>
      </p:pic>
      <p:sp>
        <p:nvSpPr>
          <p:cNvPr id="5" name="Rectangle 4"/>
          <p:cNvSpPr/>
          <p:nvPr/>
        </p:nvSpPr>
        <p:spPr>
          <a:xfrm>
            <a:off x="593273" y="5855390"/>
            <a:ext cx="10946182" cy="369332"/>
          </a:xfrm>
          <a:prstGeom prst="rect">
            <a:avLst/>
          </a:prstGeom>
        </p:spPr>
        <p:txBody>
          <a:bodyPr wrap="square">
            <a:spAutoFit/>
          </a:bodyPr>
          <a:lstStyle/>
          <a:p>
            <a:pPr algn="ctr"/>
            <a:r>
              <a:rPr lang="en-US" i="1" dirty="0"/>
              <a:t>If you have any questions, please do not hesitate to contact us at </a:t>
            </a:r>
            <a:r>
              <a:rPr lang="en-US" i="1" dirty="0">
                <a:hlinkClick r:id="rId3"/>
              </a:rPr>
              <a:t>Providerservices@ihcscorp.com</a:t>
            </a:r>
            <a:r>
              <a:rPr lang="en-US" i="1" dirty="0"/>
              <a:t>. </a:t>
            </a:r>
          </a:p>
        </p:txBody>
      </p:sp>
    </p:spTree>
    <p:extLst>
      <p:ext uri="{BB962C8B-B14F-4D97-AF65-F5344CB8AC3E}">
        <p14:creationId xmlns:p14="http://schemas.microsoft.com/office/powerpoint/2010/main" val="111539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072" y="3034288"/>
            <a:ext cx="3078411" cy="3225002"/>
          </a:xfrm>
          <a:prstGeom prst="rect">
            <a:avLst/>
          </a:prstGeom>
        </p:spPr>
      </p:pic>
      <p:sp>
        <p:nvSpPr>
          <p:cNvPr id="7" name="Slide Number Placeholder 6"/>
          <p:cNvSpPr>
            <a:spLocks noGrp="1"/>
          </p:cNvSpPr>
          <p:nvPr>
            <p:ph type="sldNum" sz="quarter" idx="12"/>
          </p:nvPr>
        </p:nvSpPr>
        <p:spPr/>
        <p:txBody>
          <a:bodyPr/>
          <a:lstStyle/>
          <a:p>
            <a:fld id="{D57F1E4F-1CFF-5643-939E-217C01CDF565}" type="slidenum">
              <a:rPr lang="en-US" smtClean="0"/>
              <a:pPr/>
              <a:t>6</a:t>
            </a:fld>
            <a:endParaRPr lang="en-US" dirty="0"/>
          </a:p>
        </p:txBody>
      </p:sp>
      <p:sp>
        <p:nvSpPr>
          <p:cNvPr id="10" name="TextBox 9"/>
          <p:cNvSpPr txBox="1"/>
          <p:nvPr/>
        </p:nvSpPr>
        <p:spPr>
          <a:xfrm>
            <a:off x="1715250" y="278026"/>
            <a:ext cx="9293087" cy="707886"/>
          </a:xfrm>
          <a:prstGeom prst="rect">
            <a:avLst/>
          </a:prstGeom>
          <a:noFill/>
        </p:spPr>
        <p:txBody>
          <a:bodyPr wrap="square" rtlCol="0">
            <a:spAutoFit/>
          </a:bodyPr>
          <a:lstStyle/>
          <a:p>
            <a:r>
              <a:rPr lang="en-US" sz="4000" b="1" dirty="0">
                <a:solidFill>
                  <a:srgbClr val="00B0F0"/>
                </a:solidFill>
              </a:rPr>
              <a:t>IHCS PROVIDER RELATIONS DEPARTMENT</a:t>
            </a:r>
          </a:p>
        </p:txBody>
      </p:sp>
      <p:graphicFrame>
        <p:nvGraphicFramePr>
          <p:cNvPr id="34" name="Diagram 33"/>
          <p:cNvGraphicFramePr/>
          <p:nvPr>
            <p:extLst>
              <p:ext uri="{D42A27DB-BD31-4B8C-83A1-F6EECF244321}">
                <p14:modId xmlns:p14="http://schemas.microsoft.com/office/powerpoint/2010/main" val="1625359344"/>
              </p:ext>
            </p:extLst>
          </p:nvPr>
        </p:nvGraphicFramePr>
        <p:xfrm>
          <a:off x="447765" y="3034288"/>
          <a:ext cx="3275928" cy="2308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47765" y="764024"/>
            <a:ext cx="7994210" cy="5955476"/>
          </a:xfrm>
          <a:prstGeom prst="rect">
            <a:avLst/>
          </a:prstGeom>
          <a:noFill/>
        </p:spPr>
        <p:txBody>
          <a:bodyPr wrap="square" rtlCol="0">
            <a:spAutoFit/>
          </a:bodyPr>
          <a:lstStyle/>
          <a:p>
            <a:pPr>
              <a:lnSpc>
                <a:spcPct val="150000"/>
              </a:lnSpc>
            </a:pPr>
            <a:r>
              <a:rPr lang="en-US" b="1" dirty="0"/>
              <a:t>Susan Klarner –</a:t>
            </a:r>
            <a:r>
              <a:rPr lang="en-US" dirty="0"/>
              <a:t> VP of Network Development</a:t>
            </a:r>
          </a:p>
          <a:p>
            <a:pPr>
              <a:lnSpc>
                <a:spcPct val="150000"/>
              </a:lnSpc>
            </a:pPr>
            <a:r>
              <a:rPr lang="en-US" b="1" dirty="0"/>
              <a:t>Jose Gonzalez </a:t>
            </a:r>
            <a:r>
              <a:rPr lang="en-US" dirty="0"/>
              <a:t>– Director, Provider Relations</a:t>
            </a:r>
          </a:p>
          <a:p>
            <a:pPr>
              <a:lnSpc>
                <a:spcPct val="150000"/>
              </a:lnSpc>
            </a:pPr>
            <a:r>
              <a:rPr lang="en-US" b="1" dirty="0"/>
              <a:t>Manny Bustillo –</a:t>
            </a:r>
            <a:r>
              <a:rPr lang="en-US" dirty="0"/>
              <a:t> Provider Relations Training Manager</a:t>
            </a:r>
          </a:p>
          <a:p>
            <a:pPr>
              <a:lnSpc>
                <a:spcPct val="150000"/>
              </a:lnSpc>
            </a:pPr>
            <a:r>
              <a:rPr lang="en-US" b="1" dirty="0"/>
              <a:t>Cynthia Leon –</a:t>
            </a:r>
            <a:r>
              <a:rPr lang="en-US" dirty="0"/>
              <a:t> EVV/PDN Provider Relations Specialist</a:t>
            </a:r>
          </a:p>
          <a:p>
            <a:pPr>
              <a:lnSpc>
                <a:spcPct val="150000"/>
              </a:lnSpc>
            </a:pPr>
            <a:r>
              <a:rPr lang="en-US" b="1" dirty="0"/>
              <a:t>Allison Fernandez –</a:t>
            </a:r>
            <a:r>
              <a:rPr lang="en-US" dirty="0"/>
              <a:t> Provider Relations Liaison, DME</a:t>
            </a:r>
          </a:p>
          <a:p>
            <a:pPr>
              <a:lnSpc>
                <a:spcPct val="150000"/>
              </a:lnSpc>
            </a:pPr>
            <a:r>
              <a:rPr lang="en-US" b="1" dirty="0"/>
              <a:t>Yane Mirabal –</a:t>
            </a:r>
            <a:r>
              <a:rPr lang="en-US" dirty="0"/>
              <a:t> Provider Relations Liaison</a:t>
            </a:r>
          </a:p>
          <a:p>
            <a:pPr>
              <a:lnSpc>
                <a:spcPct val="150000"/>
              </a:lnSpc>
            </a:pPr>
            <a:r>
              <a:rPr lang="en-US" b="1" dirty="0"/>
              <a:t>Luis Reig –</a:t>
            </a:r>
            <a:r>
              <a:rPr lang="en-US" dirty="0"/>
              <a:t> Provider Relations Support Specialist</a:t>
            </a:r>
          </a:p>
          <a:p>
            <a:pPr>
              <a:lnSpc>
                <a:spcPct val="150000"/>
              </a:lnSpc>
            </a:pPr>
            <a:r>
              <a:rPr lang="en-US" b="1" dirty="0"/>
              <a:t>Sebastian Pino –</a:t>
            </a:r>
            <a:r>
              <a:rPr lang="en-US" dirty="0"/>
              <a:t> Provider Relations Specialist</a:t>
            </a:r>
          </a:p>
          <a:p>
            <a:pPr>
              <a:lnSpc>
                <a:spcPct val="150000"/>
              </a:lnSpc>
            </a:pPr>
            <a:r>
              <a:rPr lang="en-US" b="1" dirty="0"/>
              <a:t>Ronald Ramjeawan – </a:t>
            </a:r>
            <a:r>
              <a:rPr lang="en-US" dirty="0"/>
              <a:t>Physician Relations Liaison</a:t>
            </a:r>
          </a:p>
          <a:p>
            <a:pPr>
              <a:lnSpc>
                <a:spcPct val="150000"/>
              </a:lnSpc>
            </a:pPr>
            <a:r>
              <a:rPr lang="en-US" b="1" dirty="0"/>
              <a:t>Traicy Carrasco – </a:t>
            </a:r>
            <a:r>
              <a:rPr lang="en-US" dirty="0"/>
              <a:t>Provider Relations Specialist</a:t>
            </a:r>
            <a:endParaRPr lang="en-US" b="1" dirty="0"/>
          </a:p>
          <a:p>
            <a:pPr>
              <a:lnSpc>
                <a:spcPct val="150000"/>
              </a:lnSpc>
            </a:pPr>
            <a:r>
              <a:rPr lang="en-US" b="1" dirty="0"/>
              <a:t>Shellyann Burton – </a:t>
            </a:r>
            <a:r>
              <a:rPr lang="en-US" dirty="0"/>
              <a:t>Provider Relations Specialist</a:t>
            </a:r>
          </a:p>
          <a:p>
            <a:pPr>
              <a:lnSpc>
                <a:spcPct val="150000"/>
              </a:lnSpc>
            </a:pPr>
            <a:r>
              <a:rPr lang="en-US" b="1" dirty="0"/>
              <a:t>Jessica Burgos –</a:t>
            </a:r>
            <a:r>
              <a:rPr lang="en-US" dirty="0"/>
              <a:t> Provider Relations Specialist</a:t>
            </a:r>
          </a:p>
          <a:p>
            <a:pPr>
              <a:lnSpc>
                <a:spcPct val="150000"/>
              </a:lnSpc>
            </a:pPr>
            <a:r>
              <a:rPr lang="en-US" b="1" dirty="0"/>
              <a:t>Dwayne Sinclair – </a:t>
            </a:r>
            <a:r>
              <a:rPr lang="en-US" dirty="0"/>
              <a:t>Provider Relations Specialist</a:t>
            </a:r>
          </a:p>
          <a:p>
            <a:pPr>
              <a:lnSpc>
                <a:spcPct val="150000"/>
              </a:lnSpc>
            </a:pPr>
            <a:endParaRPr lang="en-US" sz="2000" b="1" dirty="0"/>
          </a:p>
        </p:txBody>
      </p:sp>
      <p:sp>
        <p:nvSpPr>
          <p:cNvPr id="4" name="TextBox 3"/>
          <p:cNvSpPr txBox="1"/>
          <p:nvPr/>
        </p:nvSpPr>
        <p:spPr>
          <a:xfrm>
            <a:off x="7542854" y="1400648"/>
            <a:ext cx="4260846" cy="1015663"/>
          </a:xfrm>
          <a:prstGeom prst="rect">
            <a:avLst/>
          </a:prstGeom>
          <a:noFill/>
        </p:spPr>
        <p:txBody>
          <a:bodyPr wrap="none" rtlCol="0">
            <a:spAutoFit/>
          </a:bodyPr>
          <a:lstStyle/>
          <a:p>
            <a:r>
              <a:rPr lang="en-US" sz="2000" b="1" dirty="0"/>
              <a:t>Email: </a:t>
            </a:r>
            <a:r>
              <a:rPr lang="en-US" sz="2000" dirty="0">
                <a:hlinkClick r:id="rId8"/>
              </a:rPr>
              <a:t>Providerservices@ihcscorp.com</a:t>
            </a:r>
            <a:r>
              <a:rPr lang="en-US" sz="2000" dirty="0"/>
              <a:t> </a:t>
            </a:r>
          </a:p>
          <a:p>
            <a:r>
              <a:rPr lang="en-US" sz="2000" b="1" dirty="0"/>
              <a:t>Phone: </a:t>
            </a:r>
            <a:r>
              <a:rPr lang="en-US" sz="2000" dirty="0"/>
              <a:t>844-215-4264 Option 4</a:t>
            </a:r>
          </a:p>
          <a:p>
            <a:r>
              <a:rPr lang="en-US" sz="2000" b="1" dirty="0"/>
              <a:t>Fax: </a:t>
            </a:r>
            <a:r>
              <a:rPr lang="en-US" sz="2000" dirty="0"/>
              <a:t>954-624-8731</a:t>
            </a:r>
          </a:p>
        </p:txBody>
      </p:sp>
    </p:spTree>
    <p:extLst>
      <p:ext uri="{BB962C8B-B14F-4D97-AF65-F5344CB8AC3E}">
        <p14:creationId xmlns:p14="http://schemas.microsoft.com/office/powerpoint/2010/main" val="281461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58842" y="1989543"/>
            <a:ext cx="10094913" cy="2266950"/>
          </a:xfrm>
        </p:spPr>
        <p:txBody>
          <a:bodyPr>
            <a:noAutofit/>
          </a:bodyPr>
          <a:lstStyle/>
          <a:p>
            <a:pPr algn="ctr"/>
            <a:r>
              <a:rPr lang="en-US" sz="6000" b="1" dirty="0">
                <a:solidFill>
                  <a:srgbClr val="E76618"/>
                </a:solidFill>
                <a:latin typeface="+mn-lt"/>
              </a:rPr>
              <a:t>IHCS CORPORATE COMPLIANCE PROGRAM </a:t>
            </a:r>
            <a:br>
              <a:rPr lang="en-US" sz="6000" b="1" dirty="0">
                <a:solidFill>
                  <a:srgbClr val="E76618"/>
                </a:solidFill>
                <a:latin typeface="+mn-lt"/>
              </a:rPr>
            </a:br>
            <a:r>
              <a:rPr lang="en-US" sz="6000" b="1" dirty="0">
                <a:solidFill>
                  <a:srgbClr val="E76618"/>
                </a:solidFill>
                <a:latin typeface="+mn-lt"/>
              </a:rPr>
              <a:t>&amp; </a:t>
            </a:r>
            <a:br>
              <a:rPr lang="en-US" sz="6000" b="1" dirty="0">
                <a:solidFill>
                  <a:srgbClr val="E76618"/>
                </a:solidFill>
                <a:latin typeface="+mn-lt"/>
              </a:rPr>
            </a:br>
            <a:r>
              <a:rPr lang="en-US" sz="6000" b="1" dirty="0">
                <a:solidFill>
                  <a:srgbClr val="E76618"/>
                </a:solidFill>
                <a:latin typeface="+mn-lt"/>
              </a:rPr>
              <a:t>CODE OF CONDUCT</a:t>
            </a:r>
          </a:p>
        </p:txBody>
      </p:sp>
      <p:sp>
        <p:nvSpPr>
          <p:cNvPr id="3" name="Subtitle 2"/>
          <p:cNvSpPr>
            <a:spLocks noGrp="1"/>
          </p:cNvSpPr>
          <p:nvPr>
            <p:ph type="subTitle" idx="4294967295"/>
          </p:nvPr>
        </p:nvSpPr>
        <p:spPr>
          <a:xfrm>
            <a:off x="5114891" y="4345356"/>
            <a:ext cx="2182813" cy="561975"/>
          </a:xfrm>
        </p:spPr>
        <p:txBody>
          <a:bodyPr>
            <a:normAutofit lnSpcReduction="10000"/>
          </a:bodyPr>
          <a:lstStyle/>
          <a:p>
            <a:pPr algn="ctr"/>
            <a:r>
              <a:rPr lang="en-US" sz="3600" b="1" dirty="0">
                <a:solidFill>
                  <a:srgbClr val="00B0F0"/>
                </a:solidFill>
              </a:rPr>
              <a:t>- 2024 -</a:t>
            </a:r>
            <a:endParaRPr lang="en-US" b="1" dirty="0">
              <a:solidFill>
                <a:srgbClr val="00B0F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278" y="3900771"/>
            <a:ext cx="2744541" cy="2364227"/>
          </a:xfrm>
          <a:prstGeom prst="rect">
            <a:avLst/>
          </a:prstGeom>
        </p:spPr>
      </p:pic>
      <p:sp>
        <p:nvSpPr>
          <p:cNvPr id="5" name="Slide Number Placeholder 4"/>
          <p:cNvSpPr>
            <a:spLocks noGrp="1"/>
          </p:cNvSpPr>
          <p:nvPr>
            <p:ph type="sldNum" sz="quarter" idx="12"/>
          </p:nvPr>
        </p:nvSpPr>
        <p:spPr/>
        <p:txBody>
          <a:bodyPr/>
          <a:lstStyle/>
          <a:p>
            <a:fld id="{E9873254-8D97-4827-9B58-BF19F03D0B4B}" type="slidenum">
              <a:rPr lang="en-US" smtClean="0"/>
              <a:t>7</a:t>
            </a:fld>
            <a:endParaRPr lang="en-US" dirty="0"/>
          </a:p>
        </p:txBody>
      </p:sp>
    </p:spTree>
    <p:extLst>
      <p:ext uri="{BB962C8B-B14F-4D97-AF65-F5344CB8AC3E}">
        <p14:creationId xmlns:p14="http://schemas.microsoft.com/office/powerpoint/2010/main" val="234809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2" name="Title 1"/>
          <p:cNvSpPr>
            <a:spLocks noGrp="1"/>
          </p:cNvSpPr>
          <p:nvPr>
            <p:ph type="title" idx="4294967295"/>
          </p:nvPr>
        </p:nvSpPr>
        <p:spPr>
          <a:xfrm>
            <a:off x="237629" y="200406"/>
            <a:ext cx="4312467" cy="758951"/>
          </a:xfrm>
        </p:spPr>
        <p:txBody>
          <a:bodyPr/>
          <a:lstStyle/>
          <a:p>
            <a:r>
              <a:rPr lang="en-US" b="1" dirty="0">
                <a:solidFill>
                  <a:srgbClr val="F15922"/>
                </a:solidFill>
                <a:latin typeface="+mn-lt"/>
              </a:rPr>
              <a:t>INTRODUCTION</a:t>
            </a:r>
          </a:p>
        </p:txBody>
      </p:sp>
      <p:sp>
        <p:nvSpPr>
          <p:cNvPr id="3" name="Content Placeholder 2"/>
          <p:cNvSpPr>
            <a:spLocks noGrp="1"/>
          </p:cNvSpPr>
          <p:nvPr>
            <p:ph idx="4294967295"/>
          </p:nvPr>
        </p:nvSpPr>
        <p:spPr>
          <a:xfrm>
            <a:off x="237629" y="1195074"/>
            <a:ext cx="11740106" cy="5175250"/>
          </a:xfrm>
        </p:spPr>
        <p:txBody>
          <a:bodyPr>
            <a:normAutofit/>
          </a:bodyPr>
          <a:lstStyle/>
          <a:p>
            <a:pPr marL="0" indent="0" algn="ctr">
              <a:buNone/>
            </a:pPr>
            <a:r>
              <a:rPr lang="en-US" dirty="0"/>
              <a:t>All persons who provide health or administrative services to Medicare enrollees must satisfy general compliance training, as well as fraud, waste, and abuse (FWA) training requirements. </a:t>
            </a:r>
          </a:p>
          <a:p>
            <a:pPr marL="0" indent="0" algn="ctr">
              <a:buNone/>
            </a:pPr>
            <a:endParaRPr lang="en-US" dirty="0"/>
          </a:p>
          <a:p>
            <a:pPr marL="0" indent="0" algn="ctr">
              <a:buNone/>
            </a:pPr>
            <a:r>
              <a:rPr lang="en-US" dirty="0"/>
              <a:t>Providers who have met the FWA certification requirements through enrollment into the Medicare program or are accredited as a Durable Medical Equipment, Prosthetics, Orthotics and Supplies (DMEPOS) provider are deemed to have met the FWA training and education requirement, but not the general compliance training. </a:t>
            </a:r>
          </a:p>
          <a:p>
            <a:pPr marL="0" indent="0" algn="ctr">
              <a:buNone/>
            </a:pPr>
            <a:endParaRPr lang="en-US" sz="600" dirty="0"/>
          </a:p>
          <a:p>
            <a:pPr marL="0" indent="0" algn="ctr">
              <a:buNone/>
            </a:pPr>
            <a:r>
              <a:rPr lang="en-US" sz="2800" dirty="0"/>
              <a:t>Compliance is </a:t>
            </a:r>
            <a:r>
              <a:rPr lang="en-US" sz="3200" b="1" dirty="0">
                <a:solidFill>
                  <a:srgbClr val="00B0F0"/>
                </a:solidFill>
              </a:rPr>
              <a:t>EVERYONE’S</a:t>
            </a:r>
            <a:r>
              <a:rPr lang="en-US" sz="2800" b="1" dirty="0"/>
              <a:t> </a:t>
            </a:r>
            <a:r>
              <a:rPr lang="en-US" sz="2800" dirty="0"/>
              <a:t>responsibility!</a:t>
            </a:r>
            <a:endParaRPr lang="en-US" sz="600" dirty="0"/>
          </a:p>
          <a:p>
            <a:pPr marL="0" indent="0" algn="ctr">
              <a:buNone/>
            </a:pPr>
            <a:r>
              <a:rPr lang="en-US" dirty="0"/>
              <a:t>As an individual who provides health or administrative services for Medicare enrollees, every action you take potentially affects Medicare enrollees, the Medicare program, or the Medicare trust fund. </a:t>
            </a:r>
          </a:p>
        </p:txBody>
      </p:sp>
      <p:graphicFrame>
        <p:nvGraphicFramePr>
          <p:cNvPr id="8" name="Object 7"/>
          <p:cNvGraphicFramePr>
            <a:graphicFrameLocks noChangeAspect="1"/>
          </p:cNvGraphicFramePr>
          <p:nvPr>
            <p:extLst>
              <p:ext uri="{D42A27DB-BD31-4B8C-83A1-F6EECF244321}">
                <p14:modId xmlns:p14="http://schemas.microsoft.com/office/powerpoint/2010/main" val="94395700"/>
              </p:ext>
            </p:extLst>
          </p:nvPr>
        </p:nvGraphicFramePr>
        <p:xfrm>
          <a:off x="8775710" y="5268678"/>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0" name=""/>
                      <p:cNvPicPr/>
                      <p:nvPr/>
                    </p:nvPicPr>
                    <p:blipFill>
                      <a:blip r:embed="rId3"/>
                      <a:stretch>
                        <a:fillRect/>
                      </a:stretch>
                    </p:blipFill>
                    <p:spPr>
                      <a:xfrm>
                        <a:off x="8775710" y="5268678"/>
                        <a:ext cx="914400" cy="771525"/>
                      </a:xfrm>
                      <a:prstGeom prst="rect">
                        <a:avLst/>
                      </a:prstGeom>
                    </p:spPr>
                  </p:pic>
                </p:oleObj>
              </mc:Fallback>
            </mc:AlternateContent>
          </a:graphicData>
        </a:graphic>
      </p:graphicFrame>
      <p:sp>
        <p:nvSpPr>
          <p:cNvPr id="17" name="TextBox 16"/>
          <p:cNvSpPr txBox="1"/>
          <p:nvPr/>
        </p:nvSpPr>
        <p:spPr>
          <a:xfrm>
            <a:off x="1837113" y="5378138"/>
            <a:ext cx="6151418" cy="369332"/>
          </a:xfrm>
          <a:prstGeom prst="rect">
            <a:avLst/>
          </a:prstGeom>
          <a:noFill/>
        </p:spPr>
        <p:txBody>
          <a:bodyPr wrap="square" rtlCol="0">
            <a:spAutoFit/>
          </a:bodyPr>
          <a:lstStyle/>
          <a:p>
            <a:r>
              <a:rPr lang="en-US" b="1" dirty="0"/>
              <a:t>CORPORATE COMPLIANCE PROGRAM AND CODE OF CONDUCT </a:t>
            </a:r>
          </a:p>
        </p:txBody>
      </p:sp>
      <p:sp>
        <p:nvSpPr>
          <p:cNvPr id="19" name="Right Arrow 18"/>
          <p:cNvSpPr/>
          <p:nvPr/>
        </p:nvSpPr>
        <p:spPr>
          <a:xfrm>
            <a:off x="8025937" y="5442440"/>
            <a:ext cx="548640" cy="240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9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630" y="1240345"/>
            <a:ext cx="10710513" cy="830997"/>
          </a:xfrm>
          <a:prstGeom prst="rect">
            <a:avLst/>
          </a:prstGeom>
          <a:noFill/>
        </p:spPr>
        <p:txBody>
          <a:bodyPr wrap="square" rtlCol="0">
            <a:spAutoFit/>
          </a:bodyPr>
          <a:lstStyle/>
          <a:p>
            <a:r>
              <a:rPr lang="en-US" sz="2400" dirty="0"/>
              <a:t>Non-compliance is a conduct that does not conform to the law, and Federal health care program requirements, or to an organization’s ethical and business policies. </a:t>
            </a:r>
          </a:p>
        </p:txBody>
      </p:sp>
      <p:graphicFrame>
        <p:nvGraphicFramePr>
          <p:cNvPr id="3" name="Diagram 2"/>
          <p:cNvGraphicFramePr/>
          <p:nvPr>
            <p:extLst>
              <p:ext uri="{D42A27DB-BD31-4B8C-83A1-F6EECF244321}">
                <p14:modId xmlns:p14="http://schemas.microsoft.com/office/powerpoint/2010/main" val="3079783093"/>
              </p:ext>
            </p:extLst>
          </p:nvPr>
        </p:nvGraphicFramePr>
        <p:xfrm>
          <a:off x="383065" y="2306356"/>
          <a:ext cx="11444499" cy="307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87630" y="264249"/>
            <a:ext cx="7668285" cy="93329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rgbClr val="E76618"/>
                </a:solidFill>
                <a:latin typeface="+mn-lt"/>
              </a:rPr>
              <a:t>WHAT IS NONCOMPLIANCE?</a:t>
            </a:r>
          </a:p>
        </p:txBody>
      </p:sp>
      <p:sp>
        <p:nvSpPr>
          <p:cNvPr id="6" name="Slide Number Placeholder 5"/>
          <p:cNvSpPr>
            <a:spLocks noGrp="1"/>
          </p:cNvSpPr>
          <p:nvPr>
            <p:ph type="sldNum" sz="quarter" idx="12"/>
          </p:nvPr>
        </p:nvSpPr>
        <p:spPr/>
        <p:txBody>
          <a:bodyPr/>
          <a:lstStyle/>
          <a:p>
            <a:fld id="{E9873254-8D97-4827-9B58-BF19F03D0B4B}" type="slidenum">
              <a:rPr lang="en-US" smtClean="0"/>
              <a:t>9</a:t>
            </a:fld>
            <a:endParaRPr lang="en-US" dirty="0"/>
          </a:p>
        </p:txBody>
      </p:sp>
      <p:sp>
        <p:nvSpPr>
          <p:cNvPr id="8" name="Rectangle 7"/>
          <p:cNvSpPr/>
          <p:nvPr/>
        </p:nvSpPr>
        <p:spPr>
          <a:xfrm>
            <a:off x="1809843" y="5982040"/>
            <a:ext cx="8590942" cy="369332"/>
          </a:xfrm>
          <a:prstGeom prst="rect">
            <a:avLst/>
          </a:prstGeom>
        </p:spPr>
        <p:txBody>
          <a:bodyPr wrap="none">
            <a:spAutoFit/>
          </a:bodyPr>
          <a:lstStyle/>
          <a:p>
            <a:r>
              <a:rPr lang="en-US" u="sng" dirty="0">
                <a:solidFill>
                  <a:srgbClr val="E76618"/>
                </a:solidFill>
              </a:rPr>
              <a:t>https://ihcscorp.com/wp-content/uploads/2024/01/Medicare-Part-C-D-Training-2024.pdf</a:t>
            </a:r>
          </a:p>
        </p:txBody>
      </p:sp>
      <p:sp>
        <p:nvSpPr>
          <p:cNvPr id="9" name="TextBox 8"/>
          <p:cNvSpPr txBox="1"/>
          <p:nvPr/>
        </p:nvSpPr>
        <p:spPr>
          <a:xfrm>
            <a:off x="3361582" y="5612708"/>
            <a:ext cx="5487464" cy="369332"/>
          </a:xfrm>
          <a:prstGeom prst="rect">
            <a:avLst/>
          </a:prstGeom>
          <a:noFill/>
        </p:spPr>
        <p:txBody>
          <a:bodyPr wrap="none" rtlCol="0">
            <a:spAutoFit/>
          </a:bodyPr>
          <a:lstStyle/>
          <a:p>
            <a:r>
              <a:rPr lang="en-US" b="1" dirty="0"/>
              <a:t>IHCS Medicare Parts C &amp; D General Compliance Training</a:t>
            </a:r>
          </a:p>
        </p:txBody>
      </p:sp>
    </p:spTree>
    <p:extLst>
      <p:ext uri="{BB962C8B-B14F-4D97-AF65-F5344CB8AC3E}">
        <p14:creationId xmlns:p14="http://schemas.microsoft.com/office/powerpoint/2010/main" val="2212489533"/>
      </p:ext>
    </p:extLst>
  </p:cSld>
  <p:clrMapOvr>
    <a:masterClrMapping/>
  </p:clrMapOvr>
</p:sld>
</file>

<file path=ppt/theme/theme1.xml><?xml version="1.0" encoding="utf-8"?>
<a:theme xmlns:a="http://schemas.openxmlformats.org/drawingml/2006/main" name="Retrospect">
  <a:themeElements>
    <a:clrScheme name="Custom 6">
      <a:dk1>
        <a:sysClr val="windowText" lastClr="000000"/>
      </a:dk1>
      <a:lt1>
        <a:sysClr val="window" lastClr="FFFFFF"/>
      </a:lt1>
      <a:dk2>
        <a:srgbClr val="000000"/>
      </a:dk2>
      <a:lt2>
        <a:srgbClr val="EBEBEB"/>
      </a:lt2>
      <a:accent1>
        <a:srgbClr val="00B0F0"/>
      </a:accent1>
      <a:accent2>
        <a:srgbClr val="E76618"/>
      </a:accent2>
      <a:accent3>
        <a:srgbClr val="E6B91E"/>
      </a:accent3>
      <a:accent4>
        <a:srgbClr val="E76618"/>
      </a:accent4>
      <a:accent5>
        <a:srgbClr val="0070C0"/>
      </a:accent5>
      <a:accent6>
        <a:srgbClr val="918655"/>
      </a:accent6>
      <a:hlink>
        <a:srgbClr val="E76618"/>
      </a:hlink>
      <a:folHlink>
        <a:srgbClr val="00B0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249d2d2-2ded-47b5-95f8-79373a4e450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0642A6E6A5604B9BE85CFC6D11B8E1" ma:contentTypeVersion="17" ma:contentTypeDescription="Create a new document." ma:contentTypeScope="" ma:versionID="907fee5af061eac3e1d5a5a7ef3c99f8">
  <xsd:schema xmlns:xsd="http://www.w3.org/2001/XMLSchema" xmlns:xs="http://www.w3.org/2001/XMLSchema" xmlns:p="http://schemas.microsoft.com/office/2006/metadata/properties" xmlns:ns3="456361aa-f3f6-46fd-9729-d431adbd30dd" xmlns:ns4="d249d2d2-2ded-47b5-95f8-79373a4e4502" targetNamespace="http://schemas.microsoft.com/office/2006/metadata/properties" ma:root="true" ma:fieldsID="95fe9fca00785fe4bb2bdf8e4dde177e" ns3:_="" ns4:_="">
    <xsd:import namespace="456361aa-f3f6-46fd-9729-d431adbd30dd"/>
    <xsd:import namespace="d249d2d2-2ded-47b5-95f8-79373a4e450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element ref="ns4:MediaLengthInSecond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6361aa-f3f6-46fd-9729-d431adbd30d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49d2d2-2ded-47b5-95f8-79373a4e450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C4B7CF-8D59-43AD-A207-10DA2CB2225A}">
  <ds:schemaRefs>
    <ds:schemaRef ds:uri="http://purl.org/dc/terms/"/>
    <ds:schemaRef ds:uri="http://purl.org/dc/elements/1.1/"/>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d249d2d2-2ded-47b5-95f8-79373a4e4502"/>
    <ds:schemaRef ds:uri="456361aa-f3f6-46fd-9729-d431adbd30dd"/>
  </ds:schemaRefs>
</ds:datastoreItem>
</file>

<file path=customXml/itemProps2.xml><?xml version="1.0" encoding="utf-8"?>
<ds:datastoreItem xmlns:ds="http://schemas.openxmlformats.org/officeDocument/2006/customXml" ds:itemID="{0C60B93B-7162-4542-92C3-3EDA474A7E1C}">
  <ds:schemaRefs>
    <ds:schemaRef ds:uri="http://schemas.microsoft.com/sharepoint/v3/contenttype/forms"/>
  </ds:schemaRefs>
</ds:datastoreItem>
</file>

<file path=customXml/itemProps3.xml><?xml version="1.0" encoding="utf-8"?>
<ds:datastoreItem xmlns:ds="http://schemas.openxmlformats.org/officeDocument/2006/customXml" ds:itemID="{2D14A106-52BB-42FD-93E3-E12D071FE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6361aa-f3f6-46fd-9729-d431adbd30dd"/>
    <ds:schemaRef ds:uri="d249d2d2-2ded-47b5-95f8-79373a4e45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25077</TotalTime>
  <Words>7705</Words>
  <Application>Microsoft Office PowerPoint</Application>
  <PresentationFormat>Widescreen</PresentationFormat>
  <Paragraphs>709</Paragraphs>
  <Slides>57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57</vt:i4>
      </vt:variant>
    </vt:vector>
  </HeadingPairs>
  <TitlesOfParts>
    <vt:vector size="66" baseType="lpstr">
      <vt:lpstr>Arial</vt:lpstr>
      <vt:lpstr>Calibri</vt:lpstr>
      <vt:lpstr>Calibri Light</vt:lpstr>
      <vt:lpstr>Times New Roman</vt:lpstr>
      <vt:lpstr>Wingdings</vt:lpstr>
      <vt:lpstr>Retrospect</vt:lpstr>
      <vt:lpstr>Adobe Acrobat Document</vt:lpstr>
      <vt:lpstr>Document</vt:lpstr>
      <vt:lpstr>Acrobat Document</vt:lpstr>
      <vt:lpstr>PowerPoint Presentation</vt:lpstr>
      <vt:lpstr>Provider Oversight &amp; Compliance Orientation</vt:lpstr>
      <vt:lpstr>TABLE OF CONTENTS</vt:lpstr>
      <vt:lpstr>PROVIDER OVERSIGHT AND SUPPORT</vt:lpstr>
      <vt:lpstr>PROVIDER SATISFACTION &amp;  VENDOR SCORE CARDS</vt:lpstr>
      <vt:lpstr>PowerPoint Presentation</vt:lpstr>
      <vt:lpstr>IHCS CORPORATE COMPLIANCE PROGRAM  &amp;  CODE OF CONDUCT</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SECURITY</vt:lpstr>
      <vt:lpstr>SECURITY, STORAGE &amp; DISPOSAL</vt:lpstr>
      <vt:lpstr>LOST OR STOLEN LAPTOPS OR COMPANY PHONES</vt:lpstr>
      <vt:lpstr>WORK AREA INSTRUCTIONS</vt:lpstr>
      <vt:lpstr>HITECH ACT</vt:lpstr>
      <vt:lpstr>BREACH</vt:lpstr>
      <vt:lpstr>YOUR AGENCY’S RESPONSIBILITIES</vt:lpstr>
      <vt:lpstr>COMPLIANCE CONTACT INFORMATION</vt:lpstr>
      <vt:lpstr>SUMMARY</vt:lpstr>
      <vt:lpstr>PowerPoint Presentation</vt:lpstr>
      <vt:lpstr>OIG SCREENING</vt:lpstr>
      <vt:lpstr>RISK MANAGEMENT  &amp;  INCIDENT REPORTING</vt:lpstr>
      <vt:lpstr>Vendor Compliance /  Quality Management /  FWA Concern Report Form</vt:lpstr>
      <vt:lpstr>POLICY</vt:lpstr>
      <vt:lpstr>PowerPoint Presentation</vt:lpstr>
      <vt:lpstr>Prevention Tips for Providers</vt:lpstr>
      <vt:lpstr>OFFSHORING  &amp;  SUB-DELEGATION</vt:lpstr>
      <vt:lpstr>PowerPoint Presentation</vt:lpstr>
      <vt:lpstr>PowerPoint Presentation</vt:lpstr>
      <vt:lpstr>PowerPoint Presentation</vt:lpstr>
      <vt:lpstr>PowerPoint Presentation</vt:lpstr>
      <vt:lpstr>PowerPoint Presentation</vt:lpstr>
      <vt:lpstr>PowerPoint Presentation</vt:lpstr>
      <vt:lpstr>IHCS 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Orientation and Training  - 2022 -</dc:title>
  <dc:creator>Yanelle Garcia</dc:creator>
  <cp:lastModifiedBy>Gina Nerey</cp:lastModifiedBy>
  <cp:revision>226</cp:revision>
  <cp:lastPrinted>2022-05-31T17:48:00Z</cp:lastPrinted>
  <dcterms:created xsi:type="dcterms:W3CDTF">2022-03-31T12:50:56Z</dcterms:created>
  <dcterms:modified xsi:type="dcterms:W3CDTF">2024-07-15T18:25:43Z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0x0101009C0642A6E6A5604B9BE85CFC6D11B8E1</vt:lpwstr>
  </property>
</Properties>
</file>